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71" r:id="rId3"/>
    <p:sldId id="272" r:id="rId4"/>
    <p:sldId id="323" r:id="rId5"/>
    <p:sldId id="324" r:id="rId6"/>
    <p:sldId id="325" r:id="rId7"/>
    <p:sldId id="327" r:id="rId8"/>
    <p:sldId id="326" r:id="rId9"/>
    <p:sldId id="352" r:id="rId10"/>
    <p:sldId id="329" r:id="rId11"/>
    <p:sldId id="330" r:id="rId12"/>
    <p:sldId id="331" r:id="rId13"/>
    <p:sldId id="332" r:id="rId14"/>
    <p:sldId id="340" r:id="rId15"/>
    <p:sldId id="334" r:id="rId16"/>
    <p:sldId id="335" r:id="rId17"/>
    <p:sldId id="336" r:id="rId18"/>
    <p:sldId id="337" r:id="rId19"/>
    <p:sldId id="338" r:id="rId20"/>
    <p:sldId id="339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FD6B12"/>
    <a:srgbClr val="FFFFFF"/>
    <a:srgbClr val="503B55"/>
    <a:srgbClr val="D52424"/>
    <a:srgbClr val="7495E9"/>
    <a:srgbClr val="C4C4C4"/>
    <a:srgbClr val="E5E5E5"/>
    <a:srgbClr val="877A8B"/>
    <a:srgbClr val="8173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93278" autoAdjust="0"/>
  </p:normalViewPr>
  <p:slideViewPr>
    <p:cSldViewPr snapToGrid="0">
      <p:cViewPr>
        <p:scale>
          <a:sx n="75" d="100"/>
          <a:sy n="75" d="100"/>
        </p:scale>
        <p:origin x="54" y="70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46C137F-2C1F-4BB9-8085-725221AC65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Path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80D48A-CB9D-41EB-9953-2BE6C1555E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CF31D-52F5-4E4D-BE0C-2D3FC623E1D9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D1B324-271F-48D2-A648-11CB3B27AC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5F6F6C-EE2E-4CAD-8EE0-8AFD6DD80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6BC2CB-6AAB-4356-A8FF-2585A2B351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394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Path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3F08A5-8CB5-4D25-A9D7-3BFA2EAFEDCA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F8BB6-B656-4313-8A6B-020E6EAE76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2237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Path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F8BB6-B656-4313-8A6B-020E6EAE76F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34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문서의 화면 목록을 리스트업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Path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F8BB6-B656-4313-8A6B-020E6EAE76F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243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Path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F8BB6-B656-4313-8A6B-020E6EAE76F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622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Path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F8BB6-B656-4313-8A6B-020E6EAE76F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519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Path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F8BB6-B656-4313-8A6B-020E6EAE76F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334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Path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F8BB6-B656-4313-8A6B-020E6EAE76F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44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Path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F8BB6-B656-4313-8A6B-020E6EAE76F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394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Path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F8BB6-B656-4313-8A6B-020E6EAE76F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052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Path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F8BB6-B656-4313-8A6B-020E6EAE76F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90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0B7C4-1DF0-421A-A55C-B1E92829E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8B518B-AFDB-4740-A473-8C916247F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8CDB10-003A-4629-B3E1-86852108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9585-E9A5-49ED-AB82-7198A81C7060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8AD152-DE85-4853-86F9-9BBBBBAE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26635B-38A8-4248-966E-8A0BA03E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726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9C549-C2AC-4587-AC03-74AA02F5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8A4230-E9DB-40B5-BE36-70B521E1B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3AA720-FDDB-4461-B72C-C70898627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0BDD7-958D-4F98-A74B-FC2551FC3F06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CEA23-37AA-4A7D-9952-4D07FF161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48B02E-8788-4A67-B00D-2A7C2541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57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8FB98A-DD9C-4364-86C8-9FC1936ED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EBF7BD-5AC4-4C63-8819-6C799CB10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1B27B7-7CA7-4544-B8A0-B3E5F6742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49037-2D26-43CF-BCFA-8FEB8CAF8D2F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D6295F-1032-4E54-B13C-0A257F7B8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A04FE6-B1C2-4CD8-8607-71E3114A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29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D8DD4-C056-44D9-B4ED-CE58C9C04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F37C99-6BD9-4772-983F-1BE0951A1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A9626-91CE-40F4-A8D4-450BC9678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4B31C-6D5F-461D-B37F-83B27D560989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D8DAAC-3CA6-430D-AD45-5E2E1C994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C2FABB-6C74-42FF-9794-7CD16CC2F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996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AC95B-9D4F-41D3-848A-E6A240A49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2E0F74-DCC1-411E-AA7A-BA98437A2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5C8BA-1E67-4462-A5F3-6D3116FA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E505-77BD-489F-9D0F-8833BAABAB1A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56C74A-A33B-4FB1-AF83-5D8C51B9C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DA26D9-EAC3-4F9F-8A2E-BFFA1805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71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F7386-9546-4E46-9CEE-90FCA083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D4BEBD-C488-4731-A178-A41EB177B8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0E838F-9DEC-4C67-9043-824900EA7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F793BF-D1ED-438B-9B76-03479928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EBA37-3C36-4F02-951F-66BD569E6503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791C4B-CE7E-490F-8A6A-09798163D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AB3E71-425B-4619-8EDD-CF4F5055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426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7C416-1E0B-4A3B-8B2B-01040675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13E7A2-2E42-4123-8B15-11822832B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2450E-40E0-4945-A6BD-4C3EF23FD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75E6A5-8983-4326-918E-21DE966E73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470E95-B87B-4369-A621-DB0F20A07D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BB14AC-EBB2-42E1-946A-894C526FF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CBE75-4374-462E-A06A-381E4D099369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3FD7E1-C2AC-4522-ACB4-AD60837DB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905582-059A-4E3B-B7FF-2DE373517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8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58441-D0B0-4E03-848E-F8167EF3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3A8C59-D58C-4E46-8A3C-529EEE940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2447B-454B-4AFC-8E39-FC78044D6D57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1D3518-3DD3-4BCB-89CC-566CA7AD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535540-1B7B-4583-B8FE-8FAB57504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3E4BDA-C33F-4C82-A66E-021CA2DD9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E0C8-94B6-4A87-BEEC-735DCF61CEA3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7EF02C-3224-48E0-8188-259810CA9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2CCAE-B6BE-4F6A-ABF4-D0FEB98E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404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A51F6-80F1-4084-A473-F98F91CE2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109AEE-96A4-4611-A662-D4F48A3C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FC60DC-BBD0-48AD-B694-91D6B7E0E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43F87F-D010-4C9C-AA68-707F96D1F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C50A-EF3E-4CE4-8FD7-976E53B8637B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ECFDD4-643C-43E5-AA8F-B1377F83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CFC6AC-BBC9-4CD6-8E7A-A1D83318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237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F83AA-C4F8-4CF3-852F-3505C33C0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5F4847-516F-4061-A171-8842BDE84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DF0A0A-23F1-4314-92B7-1C94CBE60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215A7C-4B68-4EB8-83F9-F389C82A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00CCD-736A-4AFB-8EDD-77EC3C16ABF7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8F9454-FA40-486E-9F62-E1722E5CB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252756-1193-4078-B021-67CC1D84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374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491CDB-FC03-4233-8C63-43EE64380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61AA30-5F51-44E4-8A69-013E73727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38B92-63CA-4F07-885E-DFB1369076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E6EFB-C63E-4929-A6A4-C027BB294FCE}" type="datetime1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BA88FC-6AED-459D-A723-BD1C27D36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AC6475-2B9D-4119-B612-9D86AC487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91191-A9D0-47C1-A711-07BB11DBD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348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4.xml"/><Relationship Id="rId7" Type="http://schemas.openxmlformats.org/officeDocument/2006/relationships/slide" Target="slide1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9.xml"/><Relationship Id="rId4" Type="http://schemas.openxmlformats.org/officeDocument/2006/relationships/slide" Target="slide6.xml"/><Relationship Id="rId9" Type="http://schemas.openxmlformats.org/officeDocument/2006/relationships/slide" Target="slide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3355E-B545-4D47-9878-6F69EDBC2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5839" y="949643"/>
            <a:ext cx="2615738" cy="1016145"/>
          </a:xfrm>
        </p:spPr>
        <p:txBody>
          <a:bodyPr/>
          <a:lstStyle/>
          <a:p>
            <a:pPr algn="l"/>
            <a:r>
              <a:rPr lang="ko-KR" altLang="en-US" dirty="0" err="1"/>
              <a:t>큐알라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E0ECAA-60E1-4DE3-80C3-B56EC6D31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405" y="2019656"/>
            <a:ext cx="3580015" cy="33819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자아 탐색 질문 사이트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3FAD4-401B-4721-B97F-010AD13E6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1</a:t>
            </a:fld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91B4230-06C9-42B2-B2ED-8FEBE4517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750910"/>
              </p:ext>
            </p:extLst>
          </p:nvPr>
        </p:nvGraphicFramePr>
        <p:xfrm>
          <a:off x="1124990" y="5349875"/>
          <a:ext cx="9942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5505">
                  <a:extLst>
                    <a:ext uri="{9D8B030D-6E8A-4147-A177-3AD203B41FA5}">
                      <a16:colId xmlns:a16="http://schemas.microsoft.com/office/drawing/2014/main" val="2818200215"/>
                    </a:ext>
                  </a:extLst>
                </a:gridCol>
                <a:gridCol w="2485505">
                  <a:extLst>
                    <a:ext uri="{9D8B030D-6E8A-4147-A177-3AD203B41FA5}">
                      <a16:colId xmlns:a16="http://schemas.microsoft.com/office/drawing/2014/main" val="4099877200"/>
                    </a:ext>
                  </a:extLst>
                </a:gridCol>
                <a:gridCol w="2485505">
                  <a:extLst>
                    <a:ext uri="{9D8B030D-6E8A-4147-A177-3AD203B41FA5}">
                      <a16:colId xmlns:a16="http://schemas.microsoft.com/office/drawing/2014/main" val="2654411818"/>
                    </a:ext>
                  </a:extLst>
                </a:gridCol>
                <a:gridCol w="2485505">
                  <a:extLst>
                    <a:ext uri="{9D8B030D-6E8A-4147-A177-3AD203B41FA5}">
                      <a16:colId xmlns:a16="http://schemas.microsoft.com/office/drawing/2014/main" val="3364896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Document Version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Last Updated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Organization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015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1.0.0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2021-03-13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웹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황현정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019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835CAB2-B32A-48DB-B996-52855223997D}"/>
              </a:ext>
            </a:extLst>
          </p:cNvPr>
          <p:cNvSpPr txBox="1"/>
          <p:nvPr/>
        </p:nvSpPr>
        <p:spPr>
          <a:xfrm>
            <a:off x="865839" y="488236"/>
            <a:ext cx="1316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storyboard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B3F55DE-EC73-4520-8BDC-B4045D75FD37}"/>
              </a:ext>
            </a:extLst>
          </p:cNvPr>
          <p:cNvCxnSpPr>
            <a:stCxn id="9" idx="3"/>
          </p:cNvCxnSpPr>
          <p:nvPr/>
        </p:nvCxnSpPr>
        <p:spPr>
          <a:xfrm>
            <a:off x="2182161" y="672902"/>
            <a:ext cx="8707512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108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DF21C-48C9-412F-A955-188A44E1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F2FE723-D6A9-476B-938D-554AE91D2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468806"/>
              </p:ext>
            </p:extLst>
          </p:nvPr>
        </p:nvGraphicFramePr>
        <p:xfrm>
          <a:off x="220453" y="202081"/>
          <a:ext cx="8923547" cy="675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8447">
                  <a:extLst>
                    <a:ext uri="{9D8B030D-6E8A-4147-A177-3AD203B41FA5}">
                      <a16:colId xmlns:a16="http://schemas.microsoft.com/office/drawing/2014/main" val="409104079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3166144303"/>
                    </a:ext>
                  </a:extLst>
                </a:gridCol>
                <a:gridCol w="1229317">
                  <a:extLst>
                    <a:ext uri="{9D8B030D-6E8A-4147-A177-3AD203B41FA5}">
                      <a16:colId xmlns:a16="http://schemas.microsoft.com/office/drawing/2014/main" val="1132093119"/>
                    </a:ext>
                  </a:extLst>
                </a:gridCol>
                <a:gridCol w="1234579">
                  <a:extLst>
                    <a:ext uri="{9D8B030D-6E8A-4147-A177-3AD203B41FA5}">
                      <a16:colId xmlns:a16="http://schemas.microsoft.com/office/drawing/2014/main" val="1513823506"/>
                    </a:ext>
                  </a:extLst>
                </a:gridCol>
                <a:gridCol w="887353">
                  <a:extLst>
                    <a:ext uri="{9D8B030D-6E8A-4147-A177-3AD203B41FA5}">
                      <a16:colId xmlns:a16="http://schemas.microsoft.com/office/drawing/2014/main" val="3857815440"/>
                    </a:ext>
                  </a:extLst>
                </a:gridCol>
                <a:gridCol w="1003095">
                  <a:extLst>
                    <a:ext uri="{9D8B030D-6E8A-4147-A177-3AD203B41FA5}">
                      <a16:colId xmlns:a16="http://schemas.microsoft.com/office/drawing/2014/main" val="4048391917"/>
                    </a:ext>
                  </a:extLst>
                </a:gridCol>
                <a:gridCol w="707310">
                  <a:extLst>
                    <a:ext uri="{9D8B030D-6E8A-4147-A177-3AD203B41FA5}">
                      <a16:colId xmlns:a16="http://schemas.microsoft.com/office/drawing/2014/main" val="3611176371"/>
                    </a:ext>
                  </a:extLst>
                </a:gridCol>
                <a:gridCol w="793046">
                  <a:extLst>
                    <a:ext uri="{9D8B030D-6E8A-4147-A177-3AD203B41FA5}">
                      <a16:colId xmlns:a16="http://schemas.microsoft.com/office/drawing/2014/main" val="4166468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내가보는 나 초기화면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ID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UI-W-1211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Author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황현정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03-14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Path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HOME &gt; </a:t>
                      </a:r>
                      <a:r>
                        <a:rPr lang="ko-KR" altLang="en-US" sz="1400" dirty="0"/>
                        <a:t>내가 보는 나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초기화면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66074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FC269A4-D690-4A14-9965-FE9C79456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142607"/>
              </p:ext>
            </p:extLst>
          </p:nvPr>
        </p:nvGraphicFramePr>
        <p:xfrm>
          <a:off x="9228347" y="202081"/>
          <a:ext cx="2743200" cy="568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79">
                  <a:extLst>
                    <a:ext uri="{9D8B030D-6E8A-4147-A177-3AD203B41FA5}">
                      <a16:colId xmlns:a16="http://schemas.microsoft.com/office/drawing/2014/main" val="2484448279"/>
                    </a:ext>
                  </a:extLst>
                </a:gridCol>
                <a:gridCol w="2361721">
                  <a:extLst>
                    <a:ext uri="{9D8B030D-6E8A-4147-A177-3AD203B41FA5}">
                      <a16:colId xmlns:a16="http://schemas.microsoft.com/office/drawing/2014/main" val="4659443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56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답변 작성 폼으로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2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홈으로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70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내가 보는 나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주제에 대한 과거 질문들을 </a:t>
                      </a:r>
                      <a:r>
                        <a:rPr lang="ko-KR" altLang="en-US" sz="1400" dirty="0" err="1"/>
                        <a:t>시각화하여</a:t>
                      </a:r>
                      <a:r>
                        <a:rPr lang="ko-KR" altLang="en-US" sz="1400" dirty="0"/>
                        <a:t> 보여주는 페이지로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63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7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1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02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5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36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Check Point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705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내가 보는 나 페이지를 클릭 시  무조건 초기 화면을 보여준다</a:t>
                      </a:r>
                      <a:r>
                        <a:rPr lang="en-US" altLang="ko-KR" sz="1400" b="1" dirty="0"/>
                        <a:t>.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918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Related ID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422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UI-W-1212 (</a:t>
                      </a:r>
                      <a:r>
                        <a:rPr lang="ko-KR" altLang="en-US" sz="1400" dirty="0"/>
                        <a:t>작성 화면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en-US" altLang="ko-KR" sz="1400" dirty="0"/>
                        <a:t>UI-W-1111 (</a:t>
                      </a:r>
                      <a:r>
                        <a:rPr lang="ko-KR" altLang="en-US" sz="1400" dirty="0"/>
                        <a:t>홈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en-US" altLang="ko-KR" sz="1400" dirty="0"/>
                        <a:t>UI-W-1214 (</a:t>
                      </a:r>
                      <a:r>
                        <a:rPr lang="ko-KR" altLang="en-US" sz="1400" dirty="0"/>
                        <a:t>과거 답변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8331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0FA860F-AFE1-430C-9793-355A22058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52" y="1046078"/>
            <a:ext cx="5786647" cy="542457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8F6066CD-76EB-4FFC-BB8D-B9F27D980322}"/>
              </a:ext>
            </a:extLst>
          </p:cNvPr>
          <p:cNvSpPr/>
          <p:nvPr/>
        </p:nvSpPr>
        <p:spPr>
          <a:xfrm>
            <a:off x="3532613" y="4026790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BF30DB1-C5B1-4B4D-9D93-ACFD68B7FDC6}"/>
              </a:ext>
            </a:extLst>
          </p:cNvPr>
          <p:cNvSpPr/>
          <p:nvPr/>
        </p:nvSpPr>
        <p:spPr>
          <a:xfrm>
            <a:off x="4309853" y="4026789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8620CC5-F371-4CE6-B6E6-DFB905DE8870}"/>
              </a:ext>
            </a:extLst>
          </p:cNvPr>
          <p:cNvSpPr/>
          <p:nvPr/>
        </p:nvSpPr>
        <p:spPr>
          <a:xfrm>
            <a:off x="5087093" y="4026788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54024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DF21C-48C9-412F-A955-188A44E1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F2FE723-D6A9-476B-938D-554AE91D2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636831"/>
              </p:ext>
            </p:extLst>
          </p:nvPr>
        </p:nvGraphicFramePr>
        <p:xfrm>
          <a:off x="220453" y="202081"/>
          <a:ext cx="8923547" cy="675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8447">
                  <a:extLst>
                    <a:ext uri="{9D8B030D-6E8A-4147-A177-3AD203B41FA5}">
                      <a16:colId xmlns:a16="http://schemas.microsoft.com/office/drawing/2014/main" val="40910407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166144303"/>
                    </a:ext>
                  </a:extLst>
                </a:gridCol>
                <a:gridCol w="1673817">
                  <a:extLst>
                    <a:ext uri="{9D8B030D-6E8A-4147-A177-3AD203B41FA5}">
                      <a16:colId xmlns:a16="http://schemas.microsoft.com/office/drawing/2014/main" val="1132093119"/>
                    </a:ext>
                  </a:extLst>
                </a:gridCol>
                <a:gridCol w="1234579">
                  <a:extLst>
                    <a:ext uri="{9D8B030D-6E8A-4147-A177-3AD203B41FA5}">
                      <a16:colId xmlns:a16="http://schemas.microsoft.com/office/drawing/2014/main" val="1513823506"/>
                    </a:ext>
                  </a:extLst>
                </a:gridCol>
                <a:gridCol w="887353">
                  <a:extLst>
                    <a:ext uri="{9D8B030D-6E8A-4147-A177-3AD203B41FA5}">
                      <a16:colId xmlns:a16="http://schemas.microsoft.com/office/drawing/2014/main" val="3857815440"/>
                    </a:ext>
                  </a:extLst>
                </a:gridCol>
                <a:gridCol w="1003095">
                  <a:extLst>
                    <a:ext uri="{9D8B030D-6E8A-4147-A177-3AD203B41FA5}">
                      <a16:colId xmlns:a16="http://schemas.microsoft.com/office/drawing/2014/main" val="4048391917"/>
                    </a:ext>
                  </a:extLst>
                </a:gridCol>
                <a:gridCol w="707310">
                  <a:extLst>
                    <a:ext uri="{9D8B030D-6E8A-4147-A177-3AD203B41FA5}">
                      <a16:colId xmlns:a16="http://schemas.microsoft.com/office/drawing/2014/main" val="3611176371"/>
                    </a:ext>
                  </a:extLst>
                </a:gridCol>
                <a:gridCol w="793046">
                  <a:extLst>
                    <a:ext uri="{9D8B030D-6E8A-4147-A177-3AD203B41FA5}">
                      <a16:colId xmlns:a16="http://schemas.microsoft.com/office/drawing/2014/main" val="4166468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답변 작성 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ID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UI-W-1212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Author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황현정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03-14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Path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HOME &gt; </a:t>
                      </a:r>
                      <a:r>
                        <a:rPr lang="ko-KR" altLang="en-US" sz="1400" dirty="0"/>
                        <a:t>내가 보는 나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작성 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66074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FC269A4-D690-4A14-9965-FE9C79456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756694"/>
              </p:ext>
            </p:extLst>
          </p:nvPr>
        </p:nvGraphicFramePr>
        <p:xfrm>
          <a:off x="9228347" y="202081"/>
          <a:ext cx="2743200" cy="575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79">
                  <a:extLst>
                    <a:ext uri="{9D8B030D-6E8A-4147-A177-3AD203B41FA5}">
                      <a16:colId xmlns:a16="http://schemas.microsoft.com/office/drawing/2014/main" val="2484448279"/>
                    </a:ext>
                  </a:extLst>
                </a:gridCol>
                <a:gridCol w="2361721">
                  <a:extLst>
                    <a:ext uri="{9D8B030D-6E8A-4147-A177-3AD203B41FA5}">
                      <a16:colId xmlns:a16="http://schemas.microsoft.com/office/drawing/2014/main" val="4659443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56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답변 진행도 시각화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2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이전 질문으로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70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답변 작성 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63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개별 답변 삭제 버튼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7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답변 추가 버튼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1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다음 질문으로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02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5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36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Check Point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705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.. </a:t>
                      </a:r>
                      <a:r>
                        <a:rPr lang="ko-KR" altLang="en-US" sz="1400" b="1" dirty="0"/>
                        <a:t>아직 정확한 </a:t>
                      </a:r>
                      <a:r>
                        <a:rPr lang="en-US" altLang="ko-KR" sz="1400" b="1" dirty="0"/>
                        <a:t>UI</a:t>
                      </a:r>
                      <a:r>
                        <a:rPr lang="ko-KR" altLang="en-US" sz="1400" b="1" dirty="0"/>
                        <a:t>를 설계 못함</a:t>
                      </a:r>
                      <a:endParaRPr lang="en-US" altLang="ko-KR" sz="1400" b="1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1" dirty="0"/>
                        <a:t>질문에 답변은 얼마까지</a:t>
                      </a:r>
                      <a:r>
                        <a:rPr lang="en-US" altLang="ko-KR" sz="1400" b="1" dirty="0"/>
                        <a:t>?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1" dirty="0"/>
                        <a:t>저장할 때 버튼 형태</a:t>
                      </a:r>
                      <a:endParaRPr lang="en-US" altLang="ko-KR" sz="1400" b="1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1" dirty="0"/>
                        <a:t>만약 답변이 길어서 페이지를 넘어갈 때는</a:t>
                      </a:r>
                      <a:r>
                        <a:rPr lang="en-US" altLang="ko-KR" sz="1400" b="1" dirty="0"/>
                        <a:t>?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918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Related ID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422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8331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E868594-CBF6-4319-A392-C2BA75617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352" y="1096878"/>
            <a:ext cx="5746946" cy="542457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3179E949-647E-4952-93FB-D70D97C293D1}"/>
              </a:ext>
            </a:extLst>
          </p:cNvPr>
          <p:cNvSpPr/>
          <p:nvPr/>
        </p:nvSpPr>
        <p:spPr>
          <a:xfrm>
            <a:off x="2757913" y="1575690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10BE51-744A-4EC7-AC0E-1FB8EBF6BB81}"/>
              </a:ext>
            </a:extLst>
          </p:cNvPr>
          <p:cNvSpPr/>
          <p:nvPr/>
        </p:nvSpPr>
        <p:spPr>
          <a:xfrm>
            <a:off x="2389613" y="2223390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4E0E49D-B08E-428C-880F-340BB67B6DED}"/>
              </a:ext>
            </a:extLst>
          </p:cNvPr>
          <p:cNvSpPr/>
          <p:nvPr/>
        </p:nvSpPr>
        <p:spPr>
          <a:xfrm>
            <a:off x="2818874" y="2357882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1656C37-FA93-42DE-84A9-BD97C7FB3990}"/>
              </a:ext>
            </a:extLst>
          </p:cNvPr>
          <p:cNvSpPr/>
          <p:nvPr/>
        </p:nvSpPr>
        <p:spPr>
          <a:xfrm>
            <a:off x="2818873" y="2777641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C752740-3FFB-410F-96C4-A934D5EFC714}"/>
              </a:ext>
            </a:extLst>
          </p:cNvPr>
          <p:cNvSpPr/>
          <p:nvPr/>
        </p:nvSpPr>
        <p:spPr>
          <a:xfrm>
            <a:off x="6145348" y="2357882"/>
            <a:ext cx="203926" cy="22021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563D93C-A26E-43E0-B3B8-9C536D68FFC7}"/>
              </a:ext>
            </a:extLst>
          </p:cNvPr>
          <p:cNvSpPr/>
          <p:nvPr/>
        </p:nvSpPr>
        <p:spPr>
          <a:xfrm>
            <a:off x="7028286" y="2223390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3239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DF21C-48C9-412F-A955-188A44E1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F2FE723-D6A9-476B-938D-554AE91D2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1561"/>
              </p:ext>
            </p:extLst>
          </p:nvPr>
        </p:nvGraphicFramePr>
        <p:xfrm>
          <a:off x="220453" y="202081"/>
          <a:ext cx="8923547" cy="675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8447">
                  <a:extLst>
                    <a:ext uri="{9D8B030D-6E8A-4147-A177-3AD203B41FA5}">
                      <a16:colId xmlns:a16="http://schemas.microsoft.com/office/drawing/2014/main" val="40910407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166144303"/>
                    </a:ext>
                  </a:extLst>
                </a:gridCol>
                <a:gridCol w="1673817">
                  <a:extLst>
                    <a:ext uri="{9D8B030D-6E8A-4147-A177-3AD203B41FA5}">
                      <a16:colId xmlns:a16="http://schemas.microsoft.com/office/drawing/2014/main" val="1132093119"/>
                    </a:ext>
                  </a:extLst>
                </a:gridCol>
                <a:gridCol w="1234579">
                  <a:extLst>
                    <a:ext uri="{9D8B030D-6E8A-4147-A177-3AD203B41FA5}">
                      <a16:colId xmlns:a16="http://schemas.microsoft.com/office/drawing/2014/main" val="1513823506"/>
                    </a:ext>
                  </a:extLst>
                </a:gridCol>
                <a:gridCol w="887353">
                  <a:extLst>
                    <a:ext uri="{9D8B030D-6E8A-4147-A177-3AD203B41FA5}">
                      <a16:colId xmlns:a16="http://schemas.microsoft.com/office/drawing/2014/main" val="3857815440"/>
                    </a:ext>
                  </a:extLst>
                </a:gridCol>
                <a:gridCol w="1003095">
                  <a:extLst>
                    <a:ext uri="{9D8B030D-6E8A-4147-A177-3AD203B41FA5}">
                      <a16:colId xmlns:a16="http://schemas.microsoft.com/office/drawing/2014/main" val="4048391917"/>
                    </a:ext>
                  </a:extLst>
                </a:gridCol>
                <a:gridCol w="707310">
                  <a:extLst>
                    <a:ext uri="{9D8B030D-6E8A-4147-A177-3AD203B41FA5}">
                      <a16:colId xmlns:a16="http://schemas.microsoft.com/office/drawing/2014/main" val="3611176371"/>
                    </a:ext>
                  </a:extLst>
                </a:gridCol>
                <a:gridCol w="793046">
                  <a:extLst>
                    <a:ext uri="{9D8B030D-6E8A-4147-A177-3AD203B41FA5}">
                      <a16:colId xmlns:a16="http://schemas.microsoft.com/office/drawing/2014/main" val="4166468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답변 완료 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ID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UI-W-1213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Author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황현정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03-14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Path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HOME &gt; </a:t>
                      </a:r>
                      <a:r>
                        <a:rPr lang="ko-KR" altLang="en-US" sz="1400" dirty="0"/>
                        <a:t>내가 보는 나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완료 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66074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FC269A4-D690-4A14-9965-FE9C79456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145081"/>
              </p:ext>
            </p:extLst>
          </p:nvPr>
        </p:nvGraphicFramePr>
        <p:xfrm>
          <a:off x="9228347" y="202081"/>
          <a:ext cx="2743200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79">
                  <a:extLst>
                    <a:ext uri="{9D8B030D-6E8A-4147-A177-3AD203B41FA5}">
                      <a16:colId xmlns:a16="http://schemas.microsoft.com/office/drawing/2014/main" val="2484448279"/>
                    </a:ext>
                  </a:extLst>
                </a:gridCol>
                <a:gridCol w="2361721">
                  <a:extLst>
                    <a:ext uri="{9D8B030D-6E8A-4147-A177-3AD203B41FA5}">
                      <a16:colId xmlns:a16="http://schemas.microsoft.com/office/drawing/2014/main" val="4659443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56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새 답변 작성 폼으로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2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홈으로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70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내가 보는 나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주제에 대한 과거 질문들을 </a:t>
                      </a:r>
                      <a:r>
                        <a:rPr lang="ko-KR" altLang="en-US" sz="1400" dirty="0" err="1"/>
                        <a:t>시각화하여</a:t>
                      </a:r>
                      <a:r>
                        <a:rPr lang="ko-KR" altLang="en-US" sz="1400" dirty="0"/>
                        <a:t> 보여주는 페이지로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63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5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36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Check Point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705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이전 답변들이 저장되고 나서 이 화면이 뜬다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918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Related ID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422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UI-W-1212 (</a:t>
                      </a:r>
                      <a:r>
                        <a:rPr lang="ko-KR" altLang="en-US" sz="1400" dirty="0"/>
                        <a:t>작성 화면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en-US" altLang="ko-KR" sz="1400" dirty="0"/>
                        <a:t>UI-W-1111 (</a:t>
                      </a:r>
                      <a:r>
                        <a:rPr lang="ko-KR" altLang="en-US" sz="1400" dirty="0"/>
                        <a:t>홈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en-US" altLang="ko-KR" sz="1400" dirty="0"/>
                        <a:t>UI-W-1214 (</a:t>
                      </a:r>
                      <a:r>
                        <a:rPr lang="ko-KR" altLang="en-US" sz="1400" dirty="0"/>
                        <a:t>과거 답변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83313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CC752740-3FFB-410F-96C4-A934D5EFC714}"/>
              </a:ext>
            </a:extLst>
          </p:cNvPr>
          <p:cNvSpPr/>
          <p:nvPr/>
        </p:nvSpPr>
        <p:spPr>
          <a:xfrm>
            <a:off x="4405448" y="2192782"/>
            <a:ext cx="203926" cy="22021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563D93C-A26E-43E0-B3B8-9C536D68FFC7}"/>
              </a:ext>
            </a:extLst>
          </p:cNvPr>
          <p:cNvSpPr/>
          <p:nvPr/>
        </p:nvSpPr>
        <p:spPr>
          <a:xfrm>
            <a:off x="5288386" y="2058290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02AA0F-4EDD-4ECD-A4BC-2F5118DB8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52" y="1071478"/>
            <a:ext cx="5746946" cy="5424572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FADC3C32-FE48-47FC-801D-93840B52A81E}"/>
              </a:ext>
            </a:extLst>
          </p:cNvPr>
          <p:cNvSpPr/>
          <p:nvPr/>
        </p:nvSpPr>
        <p:spPr>
          <a:xfrm>
            <a:off x="3792024" y="3827903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76EE60-6D1D-4BF1-B7A9-F48D6DC6C060}"/>
              </a:ext>
            </a:extLst>
          </p:cNvPr>
          <p:cNvSpPr/>
          <p:nvPr/>
        </p:nvSpPr>
        <p:spPr>
          <a:xfrm>
            <a:off x="4569264" y="3827902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EDC7BB-F2D0-478F-B698-1B1DA2FE750D}"/>
              </a:ext>
            </a:extLst>
          </p:cNvPr>
          <p:cNvSpPr/>
          <p:nvPr/>
        </p:nvSpPr>
        <p:spPr>
          <a:xfrm>
            <a:off x="5346504" y="3827901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14761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993563D-D1B6-47AC-8ABE-4D1A9B5A44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20" r="15488"/>
          <a:stretch/>
        </p:blipFill>
        <p:spPr>
          <a:xfrm>
            <a:off x="220452" y="943332"/>
            <a:ext cx="8923547" cy="542457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DF21C-48C9-412F-A955-188A44E1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F2FE723-D6A9-476B-938D-554AE91D2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285112"/>
              </p:ext>
            </p:extLst>
          </p:nvPr>
        </p:nvGraphicFramePr>
        <p:xfrm>
          <a:off x="220453" y="202081"/>
          <a:ext cx="8923547" cy="675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8447">
                  <a:extLst>
                    <a:ext uri="{9D8B030D-6E8A-4147-A177-3AD203B41FA5}">
                      <a16:colId xmlns:a16="http://schemas.microsoft.com/office/drawing/2014/main" val="40910407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166144303"/>
                    </a:ext>
                  </a:extLst>
                </a:gridCol>
                <a:gridCol w="1673817">
                  <a:extLst>
                    <a:ext uri="{9D8B030D-6E8A-4147-A177-3AD203B41FA5}">
                      <a16:colId xmlns:a16="http://schemas.microsoft.com/office/drawing/2014/main" val="1132093119"/>
                    </a:ext>
                  </a:extLst>
                </a:gridCol>
                <a:gridCol w="1234579">
                  <a:extLst>
                    <a:ext uri="{9D8B030D-6E8A-4147-A177-3AD203B41FA5}">
                      <a16:colId xmlns:a16="http://schemas.microsoft.com/office/drawing/2014/main" val="1513823506"/>
                    </a:ext>
                  </a:extLst>
                </a:gridCol>
                <a:gridCol w="887353">
                  <a:extLst>
                    <a:ext uri="{9D8B030D-6E8A-4147-A177-3AD203B41FA5}">
                      <a16:colId xmlns:a16="http://schemas.microsoft.com/office/drawing/2014/main" val="3857815440"/>
                    </a:ext>
                  </a:extLst>
                </a:gridCol>
                <a:gridCol w="1003095">
                  <a:extLst>
                    <a:ext uri="{9D8B030D-6E8A-4147-A177-3AD203B41FA5}">
                      <a16:colId xmlns:a16="http://schemas.microsoft.com/office/drawing/2014/main" val="4048391917"/>
                    </a:ext>
                  </a:extLst>
                </a:gridCol>
                <a:gridCol w="707310">
                  <a:extLst>
                    <a:ext uri="{9D8B030D-6E8A-4147-A177-3AD203B41FA5}">
                      <a16:colId xmlns:a16="http://schemas.microsoft.com/office/drawing/2014/main" val="3611176371"/>
                    </a:ext>
                  </a:extLst>
                </a:gridCol>
                <a:gridCol w="793046">
                  <a:extLst>
                    <a:ext uri="{9D8B030D-6E8A-4147-A177-3AD203B41FA5}">
                      <a16:colId xmlns:a16="http://schemas.microsoft.com/office/drawing/2014/main" val="4166468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과거 답변 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ID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UI-W-1214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Author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황현정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03-14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Path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HOME &gt; </a:t>
                      </a:r>
                      <a:r>
                        <a:rPr lang="ko-KR" altLang="en-US" sz="1400" dirty="0"/>
                        <a:t>내가 보는 나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과거 답변 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66074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FC269A4-D690-4A14-9965-FE9C79456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694291"/>
              </p:ext>
            </p:extLst>
          </p:nvPr>
        </p:nvGraphicFramePr>
        <p:xfrm>
          <a:off x="9228347" y="202081"/>
          <a:ext cx="2743200" cy="392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79">
                  <a:extLst>
                    <a:ext uri="{9D8B030D-6E8A-4147-A177-3AD203B41FA5}">
                      <a16:colId xmlns:a16="http://schemas.microsoft.com/office/drawing/2014/main" val="2484448279"/>
                    </a:ext>
                  </a:extLst>
                </a:gridCol>
                <a:gridCol w="2361721">
                  <a:extLst>
                    <a:ext uri="{9D8B030D-6E8A-4147-A177-3AD203B41FA5}">
                      <a16:colId xmlns:a16="http://schemas.microsoft.com/office/drawing/2014/main" val="4659443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56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내가 보는 나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초기화면으로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2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상세 답변</a:t>
                      </a:r>
                      <a:r>
                        <a:rPr lang="en-US" altLang="ko-KR" sz="1400" dirty="0"/>
                        <a:t>(UI-W-1612)</a:t>
                      </a:r>
                      <a:r>
                        <a:rPr lang="ko-KR" altLang="en-US" sz="1400" dirty="0"/>
                        <a:t>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70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5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36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Check Point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705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아직 </a:t>
                      </a:r>
                      <a:r>
                        <a:rPr lang="en-US" altLang="ko-KR" sz="1400" b="1" dirty="0"/>
                        <a:t>UI</a:t>
                      </a:r>
                      <a:r>
                        <a:rPr lang="ko-KR" altLang="en-US" sz="1400" b="1" dirty="0"/>
                        <a:t> 설계가 부족하다</a:t>
                      </a:r>
                      <a:r>
                        <a:rPr lang="en-US" altLang="ko-KR" sz="1400" b="1" dirty="0"/>
                        <a:t>..</a:t>
                      </a:r>
                    </a:p>
                    <a:p>
                      <a:pPr latinLnBrk="1"/>
                      <a:r>
                        <a:rPr lang="ko-KR" altLang="en-US" sz="1400" b="1" dirty="0"/>
                        <a:t>고민중</a:t>
                      </a:r>
                      <a:r>
                        <a:rPr lang="en-US" altLang="ko-KR" sz="1400" b="1" dirty="0"/>
                        <a:t>..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918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Related ID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422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UI-W-1612 (</a:t>
                      </a:r>
                      <a:r>
                        <a:rPr lang="ko-KR" altLang="en-US" sz="1400" dirty="0"/>
                        <a:t>답변 리스트 화면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UI-W-1211 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초기화면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83313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A1FB8E45-4609-4056-872C-1145A5AC877C}"/>
              </a:ext>
            </a:extLst>
          </p:cNvPr>
          <p:cNvSpPr/>
          <p:nvPr/>
        </p:nvSpPr>
        <p:spPr>
          <a:xfrm>
            <a:off x="2130341" y="1824898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5339750-13C0-46C1-A6B2-BF4609D108B8}"/>
              </a:ext>
            </a:extLst>
          </p:cNvPr>
          <p:cNvSpPr/>
          <p:nvPr/>
        </p:nvSpPr>
        <p:spPr>
          <a:xfrm>
            <a:off x="5028817" y="3895238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89385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1EB8F-0EC0-47DB-9519-2798F6E5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highlight>
                  <a:srgbClr val="F0F0F0"/>
                </a:highlight>
              </a:rPr>
              <a:t>남이 보는 나 </a:t>
            </a:r>
            <a:r>
              <a:rPr lang="en-US" altLang="ko-KR" dirty="0">
                <a:highlight>
                  <a:srgbClr val="F0F0F0"/>
                </a:highlight>
              </a:rPr>
              <a:t>(UI-W-1311 ~ UI-W-1314)</a:t>
            </a:r>
            <a:endParaRPr lang="ko-KR" altLang="en-US" dirty="0">
              <a:highlight>
                <a:srgbClr val="F0F0F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4DF89C-05A6-4A4F-AC29-56AA15E0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688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B87AF7-3A50-4BD6-AB87-3031627F9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9" r="11729"/>
          <a:stretch/>
        </p:blipFill>
        <p:spPr>
          <a:xfrm>
            <a:off x="220451" y="931778"/>
            <a:ext cx="8923547" cy="487029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DF21C-48C9-412F-A955-188A44E1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F2FE723-D6A9-476B-938D-554AE91D2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506339"/>
              </p:ext>
            </p:extLst>
          </p:nvPr>
        </p:nvGraphicFramePr>
        <p:xfrm>
          <a:off x="220453" y="202081"/>
          <a:ext cx="8923547" cy="675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8447">
                  <a:extLst>
                    <a:ext uri="{9D8B030D-6E8A-4147-A177-3AD203B41FA5}">
                      <a16:colId xmlns:a16="http://schemas.microsoft.com/office/drawing/2014/main" val="409104079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3166144303"/>
                    </a:ext>
                  </a:extLst>
                </a:gridCol>
                <a:gridCol w="1229317">
                  <a:extLst>
                    <a:ext uri="{9D8B030D-6E8A-4147-A177-3AD203B41FA5}">
                      <a16:colId xmlns:a16="http://schemas.microsoft.com/office/drawing/2014/main" val="1132093119"/>
                    </a:ext>
                  </a:extLst>
                </a:gridCol>
                <a:gridCol w="1234579">
                  <a:extLst>
                    <a:ext uri="{9D8B030D-6E8A-4147-A177-3AD203B41FA5}">
                      <a16:colId xmlns:a16="http://schemas.microsoft.com/office/drawing/2014/main" val="1513823506"/>
                    </a:ext>
                  </a:extLst>
                </a:gridCol>
                <a:gridCol w="887353">
                  <a:extLst>
                    <a:ext uri="{9D8B030D-6E8A-4147-A177-3AD203B41FA5}">
                      <a16:colId xmlns:a16="http://schemas.microsoft.com/office/drawing/2014/main" val="3857815440"/>
                    </a:ext>
                  </a:extLst>
                </a:gridCol>
                <a:gridCol w="1003095">
                  <a:extLst>
                    <a:ext uri="{9D8B030D-6E8A-4147-A177-3AD203B41FA5}">
                      <a16:colId xmlns:a16="http://schemas.microsoft.com/office/drawing/2014/main" val="4048391917"/>
                    </a:ext>
                  </a:extLst>
                </a:gridCol>
                <a:gridCol w="707310">
                  <a:extLst>
                    <a:ext uri="{9D8B030D-6E8A-4147-A177-3AD203B41FA5}">
                      <a16:colId xmlns:a16="http://schemas.microsoft.com/office/drawing/2014/main" val="3611176371"/>
                    </a:ext>
                  </a:extLst>
                </a:gridCol>
                <a:gridCol w="793046">
                  <a:extLst>
                    <a:ext uri="{9D8B030D-6E8A-4147-A177-3AD203B41FA5}">
                      <a16:colId xmlns:a16="http://schemas.microsoft.com/office/drawing/2014/main" val="4166468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남이보는 나 초기화면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ID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UI-W-1311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Author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황현정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03-14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Path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HOME &gt; </a:t>
                      </a:r>
                      <a:r>
                        <a:rPr lang="ko-KR" altLang="en-US" sz="1400" dirty="0"/>
                        <a:t>남이 보는 나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초기화면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66074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FC269A4-D690-4A14-9965-FE9C79456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268632"/>
              </p:ext>
            </p:extLst>
          </p:nvPr>
        </p:nvGraphicFramePr>
        <p:xfrm>
          <a:off x="9228347" y="202081"/>
          <a:ext cx="2743200" cy="568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79">
                  <a:extLst>
                    <a:ext uri="{9D8B030D-6E8A-4147-A177-3AD203B41FA5}">
                      <a16:colId xmlns:a16="http://schemas.microsoft.com/office/drawing/2014/main" val="2484448279"/>
                    </a:ext>
                  </a:extLst>
                </a:gridCol>
                <a:gridCol w="2361721">
                  <a:extLst>
                    <a:ext uri="{9D8B030D-6E8A-4147-A177-3AD203B41FA5}">
                      <a16:colId xmlns:a16="http://schemas.microsoft.com/office/drawing/2014/main" val="4659443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56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답변 작성 폼으로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2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홈으로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70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남이 보는 나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주제에 대한 과거 질문들을 </a:t>
                      </a:r>
                      <a:r>
                        <a:rPr lang="ko-KR" altLang="en-US" sz="1400" dirty="0" err="1"/>
                        <a:t>시각화하여</a:t>
                      </a:r>
                      <a:r>
                        <a:rPr lang="ko-KR" altLang="en-US" sz="1400" dirty="0"/>
                        <a:t> 보여주는 페이지로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63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7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1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02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5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36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Check Point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705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남이 보는 나 페이지를 클릭 시  무조건 초기 화면을 보여준다</a:t>
                      </a:r>
                      <a:r>
                        <a:rPr lang="en-US" altLang="ko-KR" sz="1400" b="1" dirty="0"/>
                        <a:t>.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918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Related ID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422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UI-W-1312 (</a:t>
                      </a:r>
                      <a:r>
                        <a:rPr lang="ko-KR" altLang="en-US" sz="1400" dirty="0"/>
                        <a:t>작성 화면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en-US" altLang="ko-KR" sz="1400" dirty="0"/>
                        <a:t>UI-W-1111 (</a:t>
                      </a:r>
                      <a:r>
                        <a:rPr lang="ko-KR" altLang="en-US" sz="1400" dirty="0"/>
                        <a:t>홈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en-US" altLang="ko-KR" sz="1400" dirty="0"/>
                        <a:t>UI-W-1314 (</a:t>
                      </a:r>
                      <a:r>
                        <a:rPr lang="ko-KR" altLang="en-US" sz="1400" dirty="0"/>
                        <a:t>과거 답변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83313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52DAF624-00FC-4D50-B4C6-4DC3FC6760AC}"/>
              </a:ext>
            </a:extLst>
          </p:cNvPr>
          <p:cNvSpPr/>
          <p:nvPr/>
        </p:nvSpPr>
        <p:spPr>
          <a:xfrm>
            <a:off x="3298741" y="3869598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C0260DA-399D-4205-8372-00E7A5825BC2}"/>
              </a:ext>
            </a:extLst>
          </p:cNvPr>
          <p:cNvSpPr/>
          <p:nvPr/>
        </p:nvSpPr>
        <p:spPr>
          <a:xfrm>
            <a:off x="4111541" y="3879435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7DFA096-6421-4F13-9110-DA68C89A9672}"/>
              </a:ext>
            </a:extLst>
          </p:cNvPr>
          <p:cNvSpPr/>
          <p:nvPr/>
        </p:nvSpPr>
        <p:spPr>
          <a:xfrm>
            <a:off x="4789615" y="3869598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10016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A9AB26-C5FF-4C5E-B1CE-B03FE74CC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8" t="855" r="10598" b="-855"/>
          <a:stretch/>
        </p:blipFill>
        <p:spPr>
          <a:xfrm>
            <a:off x="220452" y="982305"/>
            <a:ext cx="8923547" cy="542457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DF21C-48C9-412F-A955-188A44E1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16</a:t>
            </a:fld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F2FE723-D6A9-476B-938D-554AE91D2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188292"/>
              </p:ext>
            </p:extLst>
          </p:nvPr>
        </p:nvGraphicFramePr>
        <p:xfrm>
          <a:off x="220453" y="202081"/>
          <a:ext cx="8923547" cy="675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8447">
                  <a:extLst>
                    <a:ext uri="{9D8B030D-6E8A-4147-A177-3AD203B41FA5}">
                      <a16:colId xmlns:a16="http://schemas.microsoft.com/office/drawing/2014/main" val="40910407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166144303"/>
                    </a:ext>
                  </a:extLst>
                </a:gridCol>
                <a:gridCol w="1673817">
                  <a:extLst>
                    <a:ext uri="{9D8B030D-6E8A-4147-A177-3AD203B41FA5}">
                      <a16:colId xmlns:a16="http://schemas.microsoft.com/office/drawing/2014/main" val="1132093119"/>
                    </a:ext>
                  </a:extLst>
                </a:gridCol>
                <a:gridCol w="1234579">
                  <a:extLst>
                    <a:ext uri="{9D8B030D-6E8A-4147-A177-3AD203B41FA5}">
                      <a16:colId xmlns:a16="http://schemas.microsoft.com/office/drawing/2014/main" val="1513823506"/>
                    </a:ext>
                  </a:extLst>
                </a:gridCol>
                <a:gridCol w="887353">
                  <a:extLst>
                    <a:ext uri="{9D8B030D-6E8A-4147-A177-3AD203B41FA5}">
                      <a16:colId xmlns:a16="http://schemas.microsoft.com/office/drawing/2014/main" val="3857815440"/>
                    </a:ext>
                  </a:extLst>
                </a:gridCol>
                <a:gridCol w="1003095">
                  <a:extLst>
                    <a:ext uri="{9D8B030D-6E8A-4147-A177-3AD203B41FA5}">
                      <a16:colId xmlns:a16="http://schemas.microsoft.com/office/drawing/2014/main" val="4048391917"/>
                    </a:ext>
                  </a:extLst>
                </a:gridCol>
                <a:gridCol w="707310">
                  <a:extLst>
                    <a:ext uri="{9D8B030D-6E8A-4147-A177-3AD203B41FA5}">
                      <a16:colId xmlns:a16="http://schemas.microsoft.com/office/drawing/2014/main" val="3611176371"/>
                    </a:ext>
                  </a:extLst>
                </a:gridCol>
                <a:gridCol w="793046">
                  <a:extLst>
                    <a:ext uri="{9D8B030D-6E8A-4147-A177-3AD203B41FA5}">
                      <a16:colId xmlns:a16="http://schemas.microsoft.com/office/drawing/2014/main" val="4166468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답변 작성 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ID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UI-W-1312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Author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황현정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03-14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Path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HOME &gt; </a:t>
                      </a:r>
                      <a:r>
                        <a:rPr lang="ko-KR" altLang="en-US" sz="1400" dirty="0"/>
                        <a:t>남이 보는 나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작성 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66074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FC269A4-D690-4A14-9965-FE9C79456C86}"/>
              </a:ext>
            </a:extLst>
          </p:cNvPr>
          <p:cNvGraphicFramePr>
            <a:graphicFrameLocks noGrp="1"/>
          </p:cNvGraphicFramePr>
          <p:nvPr/>
        </p:nvGraphicFramePr>
        <p:xfrm>
          <a:off x="9228347" y="202081"/>
          <a:ext cx="2743200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79">
                  <a:extLst>
                    <a:ext uri="{9D8B030D-6E8A-4147-A177-3AD203B41FA5}">
                      <a16:colId xmlns:a16="http://schemas.microsoft.com/office/drawing/2014/main" val="2484448279"/>
                    </a:ext>
                  </a:extLst>
                </a:gridCol>
                <a:gridCol w="2361721">
                  <a:extLst>
                    <a:ext uri="{9D8B030D-6E8A-4147-A177-3AD203B41FA5}">
                      <a16:colId xmlns:a16="http://schemas.microsoft.com/office/drawing/2014/main" val="4659443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56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답변 진행도 시각화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2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이전 질문으로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70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답변 작성 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63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답변 추가 버튼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7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개별 답변 삭제 버튼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1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다음 질문으로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02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5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36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Check Point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705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.. </a:t>
                      </a:r>
                      <a:r>
                        <a:rPr lang="ko-KR" altLang="en-US" sz="1400" b="1" dirty="0"/>
                        <a:t>아직 정확한 </a:t>
                      </a:r>
                      <a:r>
                        <a:rPr lang="en-US" altLang="ko-KR" sz="1400" b="1" dirty="0"/>
                        <a:t>UI</a:t>
                      </a:r>
                      <a:r>
                        <a:rPr lang="ko-KR" altLang="en-US" sz="1400" b="1" dirty="0"/>
                        <a:t>를 설계 못함</a:t>
                      </a:r>
                      <a:endParaRPr lang="en-US" altLang="ko-KR" sz="1400" b="1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1" dirty="0"/>
                        <a:t>질문에 답변은 얼마까지</a:t>
                      </a:r>
                      <a:r>
                        <a:rPr lang="en-US" altLang="ko-KR" sz="1400" b="1" dirty="0"/>
                        <a:t>?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1" dirty="0"/>
                        <a:t>저장할 때 버튼 형태</a:t>
                      </a:r>
                      <a:endParaRPr lang="en-US" altLang="ko-KR" sz="1400" b="1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1" dirty="0"/>
                        <a:t>만약 답변이 길어서 페이지를 넘어갈 때는</a:t>
                      </a:r>
                      <a:r>
                        <a:rPr lang="en-US" altLang="ko-KR" sz="1400" b="1" dirty="0"/>
                        <a:t>?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918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Related ID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422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83313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3179E949-647E-4952-93FB-D70D97C293D1}"/>
              </a:ext>
            </a:extLst>
          </p:cNvPr>
          <p:cNvSpPr/>
          <p:nvPr/>
        </p:nvSpPr>
        <p:spPr>
          <a:xfrm>
            <a:off x="2018677" y="1617624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10BE51-744A-4EC7-AC0E-1FB8EBF6BB81}"/>
              </a:ext>
            </a:extLst>
          </p:cNvPr>
          <p:cNvSpPr/>
          <p:nvPr/>
        </p:nvSpPr>
        <p:spPr>
          <a:xfrm>
            <a:off x="1702224" y="2302891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4E0E49D-B08E-428C-880F-340BB67B6DED}"/>
              </a:ext>
            </a:extLst>
          </p:cNvPr>
          <p:cNvSpPr/>
          <p:nvPr/>
        </p:nvSpPr>
        <p:spPr>
          <a:xfrm>
            <a:off x="2183873" y="2521928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1656C37-FA93-42DE-84A9-BD97C7FB3990}"/>
              </a:ext>
            </a:extLst>
          </p:cNvPr>
          <p:cNvSpPr/>
          <p:nvPr/>
        </p:nvSpPr>
        <p:spPr>
          <a:xfrm>
            <a:off x="5826549" y="2448603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C752740-3FFB-410F-96C4-A934D5EFC714}"/>
              </a:ext>
            </a:extLst>
          </p:cNvPr>
          <p:cNvSpPr/>
          <p:nvPr/>
        </p:nvSpPr>
        <p:spPr>
          <a:xfrm>
            <a:off x="2249398" y="3002482"/>
            <a:ext cx="203926" cy="22021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563D93C-A26E-43E0-B3B8-9C536D68FFC7}"/>
              </a:ext>
            </a:extLst>
          </p:cNvPr>
          <p:cNvSpPr/>
          <p:nvPr/>
        </p:nvSpPr>
        <p:spPr>
          <a:xfrm>
            <a:off x="6668613" y="2302890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03219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31C5716-74A8-4F91-9725-321054AE9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3" r="15525"/>
          <a:stretch/>
        </p:blipFill>
        <p:spPr>
          <a:xfrm>
            <a:off x="240813" y="976768"/>
            <a:ext cx="8369787" cy="53629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DF21C-48C9-412F-A955-188A44E1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17</a:t>
            </a:fld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F2FE723-D6A9-476B-938D-554AE91D2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448804"/>
              </p:ext>
            </p:extLst>
          </p:nvPr>
        </p:nvGraphicFramePr>
        <p:xfrm>
          <a:off x="220453" y="202081"/>
          <a:ext cx="8923547" cy="675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8447">
                  <a:extLst>
                    <a:ext uri="{9D8B030D-6E8A-4147-A177-3AD203B41FA5}">
                      <a16:colId xmlns:a16="http://schemas.microsoft.com/office/drawing/2014/main" val="40910407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166144303"/>
                    </a:ext>
                  </a:extLst>
                </a:gridCol>
                <a:gridCol w="1673817">
                  <a:extLst>
                    <a:ext uri="{9D8B030D-6E8A-4147-A177-3AD203B41FA5}">
                      <a16:colId xmlns:a16="http://schemas.microsoft.com/office/drawing/2014/main" val="1132093119"/>
                    </a:ext>
                  </a:extLst>
                </a:gridCol>
                <a:gridCol w="1234579">
                  <a:extLst>
                    <a:ext uri="{9D8B030D-6E8A-4147-A177-3AD203B41FA5}">
                      <a16:colId xmlns:a16="http://schemas.microsoft.com/office/drawing/2014/main" val="1513823506"/>
                    </a:ext>
                  </a:extLst>
                </a:gridCol>
                <a:gridCol w="887353">
                  <a:extLst>
                    <a:ext uri="{9D8B030D-6E8A-4147-A177-3AD203B41FA5}">
                      <a16:colId xmlns:a16="http://schemas.microsoft.com/office/drawing/2014/main" val="3857815440"/>
                    </a:ext>
                  </a:extLst>
                </a:gridCol>
                <a:gridCol w="1003095">
                  <a:extLst>
                    <a:ext uri="{9D8B030D-6E8A-4147-A177-3AD203B41FA5}">
                      <a16:colId xmlns:a16="http://schemas.microsoft.com/office/drawing/2014/main" val="4048391917"/>
                    </a:ext>
                  </a:extLst>
                </a:gridCol>
                <a:gridCol w="707310">
                  <a:extLst>
                    <a:ext uri="{9D8B030D-6E8A-4147-A177-3AD203B41FA5}">
                      <a16:colId xmlns:a16="http://schemas.microsoft.com/office/drawing/2014/main" val="3611176371"/>
                    </a:ext>
                  </a:extLst>
                </a:gridCol>
                <a:gridCol w="793046">
                  <a:extLst>
                    <a:ext uri="{9D8B030D-6E8A-4147-A177-3AD203B41FA5}">
                      <a16:colId xmlns:a16="http://schemas.microsoft.com/office/drawing/2014/main" val="4166468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답변 완료 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ID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UI-W-1313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Author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황현정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03-14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Path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HOME &gt; </a:t>
                      </a:r>
                      <a:r>
                        <a:rPr lang="ko-KR" altLang="en-US" sz="1400" dirty="0"/>
                        <a:t>남이 보는 나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완료 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66074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FC269A4-D690-4A14-9965-FE9C79456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695721"/>
              </p:ext>
            </p:extLst>
          </p:nvPr>
        </p:nvGraphicFramePr>
        <p:xfrm>
          <a:off x="9228347" y="202081"/>
          <a:ext cx="2743200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79">
                  <a:extLst>
                    <a:ext uri="{9D8B030D-6E8A-4147-A177-3AD203B41FA5}">
                      <a16:colId xmlns:a16="http://schemas.microsoft.com/office/drawing/2014/main" val="2484448279"/>
                    </a:ext>
                  </a:extLst>
                </a:gridCol>
                <a:gridCol w="2361721">
                  <a:extLst>
                    <a:ext uri="{9D8B030D-6E8A-4147-A177-3AD203B41FA5}">
                      <a16:colId xmlns:a16="http://schemas.microsoft.com/office/drawing/2014/main" val="4659443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56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새 답변 작성 폼으로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2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홈으로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70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남이 보는 나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주제에 대한 과거 질문들을 </a:t>
                      </a:r>
                      <a:r>
                        <a:rPr lang="ko-KR" altLang="en-US" sz="1400" dirty="0" err="1"/>
                        <a:t>시각화하여</a:t>
                      </a:r>
                      <a:r>
                        <a:rPr lang="ko-KR" altLang="en-US" sz="1400" dirty="0"/>
                        <a:t> 보여주는 페이지로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63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5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36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Check Point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705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답변들이 저장되고 나서 이 화면이 뜬다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918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Related ID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422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UI-W-1312 (</a:t>
                      </a:r>
                      <a:r>
                        <a:rPr lang="ko-KR" altLang="en-US" sz="1400" dirty="0"/>
                        <a:t>작성 화면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en-US" altLang="ko-KR" sz="1400" dirty="0"/>
                        <a:t>UI-W-1111 (</a:t>
                      </a:r>
                      <a:r>
                        <a:rPr lang="ko-KR" altLang="en-US" sz="1400" dirty="0"/>
                        <a:t>홈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en-US" altLang="ko-KR" sz="1400" dirty="0"/>
                        <a:t>UI-W-1314 (</a:t>
                      </a:r>
                      <a:r>
                        <a:rPr lang="ko-KR" altLang="en-US" sz="1400" dirty="0"/>
                        <a:t>과거 답변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83313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FADC3C32-FE48-47FC-801D-93840B52A81E}"/>
              </a:ext>
            </a:extLst>
          </p:cNvPr>
          <p:cNvSpPr/>
          <p:nvPr/>
        </p:nvSpPr>
        <p:spPr>
          <a:xfrm>
            <a:off x="2928524" y="3822694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76EE60-6D1D-4BF1-B7A9-F48D6DC6C060}"/>
              </a:ext>
            </a:extLst>
          </p:cNvPr>
          <p:cNvSpPr/>
          <p:nvPr/>
        </p:nvSpPr>
        <p:spPr>
          <a:xfrm>
            <a:off x="3934441" y="3822694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EDC7BB-F2D0-478F-B698-1B1DA2FE750D}"/>
              </a:ext>
            </a:extLst>
          </p:cNvPr>
          <p:cNvSpPr/>
          <p:nvPr/>
        </p:nvSpPr>
        <p:spPr>
          <a:xfrm>
            <a:off x="4795366" y="3822694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745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137EA1-E6B3-49D9-84BC-7A0189B2F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81" r="11516"/>
          <a:stretch/>
        </p:blipFill>
        <p:spPr>
          <a:xfrm>
            <a:off x="300006" y="1070961"/>
            <a:ext cx="8764438" cy="533944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DF21C-48C9-412F-A955-188A44E1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18</a:t>
            </a:fld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F2FE723-D6A9-476B-938D-554AE91D2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994398"/>
              </p:ext>
            </p:extLst>
          </p:nvPr>
        </p:nvGraphicFramePr>
        <p:xfrm>
          <a:off x="220453" y="202081"/>
          <a:ext cx="8923547" cy="675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8447">
                  <a:extLst>
                    <a:ext uri="{9D8B030D-6E8A-4147-A177-3AD203B41FA5}">
                      <a16:colId xmlns:a16="http://schemas.microsoft.com/office/drawing/2014/main" val="40910407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166144303"/>
                    </a:ext>
                  </a:extLst>
                </a:gridCol>
                <a:gridCol w="1673817">
                  <a:extLst>
                    <a:ext uri="{9D8B030D-6E8A-4147-A177-3AD203B41FA5}">
                      <a16:colId xmlns:a16="http://schemas.microsoft.com/office/drawing/2014/main" val="1132093119"/>
                    </a:ext>
                  </a:extLst>
                </a:gridCol>
                <a:gridCol w="1234579">
                  <a:extLst>
                    <a:ext uri="{9D8B030D-6E8A-4147-A177-3AD203B41FA5}">
                      <a16:colId xmlns:a16="http://schemas.microsoft.com/office/drawing/2014/main" val="1513823506"/>
                    </a:ext>
                  </a:extLst>
                </a:gridCol>
                <a:gridCol w="887353">
                  <a:extLst>
                    <a:ext uri="{9D8B030D-6E8A-4147-A177-3AD203B41FA5}">
                      <a16:colId xmlns:a16="http://schemas.microsoft.com/office/drawing/2014/main" val="3857815440"/>
                    </a:ext>
                  </a:extLst>
                </a:gridCol>
                <a:gridCol w="1003095">
                  <a:extLst>
                    <a:ext uri="{9D8B030D-6E8A-4147-A177-3AD203B41FA5}">
                      <a16:colId xmlns:a16="http://schemas.microsoft.com/office/drawing/2014/main" val="4048391917"/>
                    </a:ext>
                  </a:extLst>
                </a:gridCol>
                <a:gridCol w="707310">
                  <a:extLst>
                    <a:ext uri="{9D8B030D-6E8A-4147-A177-3AD203B41FA5}">
                      <a16:colId xmlns:a16="http://schemas.microsoft.com/office/drawing/2014/main" val="3611176371"/>
                    </a:ext>
                  </a:extLst>
                </a:gridCol>
                <a:gridCol w="793046">
                  <a:extLst>
                    <a:ext uri="{9D8B030D-6E8A-4147-A177-3AD203B41FA5}">
                      <a16:colId xmlns:a16="http://schemas.microsoft.com/office/drawing/2014/main" val="4166468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과거 답변 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ID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UI-W-1314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Author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황현정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03-14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Path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HOME &gt; </a:t>
                      </a:r>
                      <a:r>
                        <a:rPr lang="ko-KR" altLang="en-US" sz="1400" dirty="0"/>
                        <a:t>남이 보는 나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과거 답변 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66074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FC269A4-D690-4A14-9965-FE9C79456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906666"/>
              </p:ext>
            </p:extLst>
          </p:nvPr>
        </p:nvGraphicFramePr>
        <p:xfrm>
          <a:off x="9228347" y="202081"/>
          <a:ext cx="2743200" cy="392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79">
                  <a:extLst>
                    <a:ext uri="{9D8B030D-6E8A-4147-A177-3AD203B41FA5}">
                      <a16:colId xmlns:a16="http://schemas.microsoft.com/office/drawing/2014/main" val="2484448279"/>
                    </a:ext>
                  </a:extLst>
                </a:gridCol>
                <a:gridCol w="2361721">
                  <a:extLst>
                    <a:ext uri="{9D8B030D-6E8A-4147-A177-3AD203B41FA5}">
                      <a16:colId xmlns:a16="http://schemas.microsoft.com/office/drawing/2014/main" val="4659443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56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남이 보는 나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초기화면으로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2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해당 질문에 대한 상세 답변 페이지로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70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5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36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Check Point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705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아직 </a:t>
                      </a:r>
                      <a:r>
                        <a:rPr lang="en-US" altLang="ko-KR" sz="1400" b="1" dirty="0"/>
                        <a:t>UI</a:t>
                      </a:r>
                      <a:r>
                        <a:rPr lang="ko-KR" altLang="en-US" sz="1400" b="1" dirty="0"/>
                        <a:t> 설계가 부족하다</a:t>
                      </a:r>
                      <a:r>
                        <a:rPr lang="en-US" altLang="ko-KR" sz="1400" b="1" dirty="0"/>
                        <a:t>..</a:t>
                      </a:r>
                    </a:p>
                    <a:p>
                      <a:pPr latinLnBrk="1"/>
                      <a:r>
                        <a:rPr lang="ko-KR" altLang="en-US" sz="1400" b="1" dirty="0"/>
                        <a:t>고민중</a:t>
                      </a:r>
                      <a:r>
                        <a:rPr lang="en-US" altLang="ko-KR" sz="1400" b="1" dirty="0"/>
                        <a:t>..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918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Related ID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422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UI-W-1612 (</a:t>
                      </a:r>
                      <a:r>
                        <a:rPr lang="ko-KR" altLang="en-US" sz="1400" dirty="0"/>
                        <a:t>답변 리스트 화면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UI-W-1311 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초기화면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83313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A1FB8E45-4609-4056-872C-1145A5AC877C}"/>
              </a:ext>
            </a:extLst>
          </p:cNvPr>
          <p:cNvSpPr/>
          <p:nvPr/>
        </p:nvSpPr>
        <p:spPr>
          <a:xfrm>
            <a:off x="1723941" y="1240698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5339750-13C0-46C1-A6B2-BF4609D108B8}"/>
              </a:ext>
            </a:extLst>
          </p:cNvPr>
          <p:cNvSpPr/>
          <p:nvPr/>
        </p:nvSpPr>
        <p:spPr>
          <a:xfrm>
            <a:off x="4216017" y="3213558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2725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1EB8F-0EC0-47DB-9519-2798F6E5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highlight>
                  <a:srgbClr val="F0F0F0"/>
                </a:highlight>
              </a:rPr>
              <a:t>내가 한 경험 </a:t>
            </a:r>
            <a:r>
              <a:rPr lang="en-US" altLang="ko-KR" dirty="0">
                <a:highlight>
                  <a:srgbClr val="F0F0F0"/>
                </a:highlight>
              </a:rPr>
              <a:t>(UI-W-1411 ~ UI-W-1413)</a:t>
            </a:r>
            <a:endParaRPr lang="ko-KR" altLang="en-US" dirty="0">
              <a:highlight>
                <a:srgbClr val="F0F0F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4DF89C-05A6-4A4F-AC29-56AA15E0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53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7CE97D-317E-4A69-826B-8C388F60E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237509" cy="315912"/>
          </a:xfrm>
        </p:spPr>
        <p:txBody>
          <a:bodyPr>
            <a:noAutofit/>
          </a:bodyPr>
          <a:lstStyle/>
          <a:p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Document History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709515-C1F0-4786-BC76-DA7E8F0A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2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BCF8961-E7F1-4865-AFE2-606AC8CC1825}"/>
              </a:ext>
            </a:extLst>
          </p:cNvPr>
          <p:cNvCxnSpPr/>
          <p:nvPr/>
        </p:nvCxnSpPr>
        <p:spPr>
          <a:xfrm>
            <a:off x="838200" y="697664"/>
            <a:ext cx="1038952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AB30CAB-C921-4104-80DA-5A0FCFA57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422915"/>
              </p:ext>
            </p:extLst>
          </p:nvPr>
        </p:nvGraphicFramePr>
        <p:xfrm>
          <a:off x="838200" y="1102050"/>
          <a:ext cx="10307128" cy="52931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589">
                  <a:extLst>
                    <a:ext uri="{9D8B030D-6E8A-4147-A177-3AD203B41FA5}">
                      <a16:colId xmlns:a16="http://schemas.microsoft.com/office/drawing/2014/main" val="1426774565"/>
                    </a:ext>
                  </a:extLst>
                </a:gridCol>
                <a:gridCol w="948905">
                  <a:extLst>
                    <a:ext uri="{9D8B030D-6E8A-4147-A177-3AD203B41FA5}">
                      <a16:colId xmlns:a16="http://schemas.microsoft.com/office/drawing/2014/main" val="1252587625"/>
                    </a:ext>
                  </a:extLst>
                </a:gridCol>
                <a:gridCol w="7349706">
                  <a:extLst>
                    <a:ext uri="{9D8B030D-6E8A-4147-A177-3AD203B41FA5}">
                      <a16:colId xmlns:a16="http://schemas.microsoft.com/office/drawing/2014/main" val="3178436306"/>
                    </a:ext>
                  </a:extLst>
                </a:gridCol>
                <a:gridCol w="1086928">
                  <a:extLst>
                    <a:ext uri="{9D8B030D-6E8A-4147-A177-3AD203B41FA5}">
                      <a16:colId xmlns:a16="http://schemas.microsoft.com/office/drawing/2014/main" val="407525059"/>
                    </a:ext>
                  </a:extLst>
                </a:gridCol>
              </a:tblGrid>
              <a:tr h="448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Version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+mj-lt"/>
                          <a:ea typeface="+mj-ea"/>
                          <a:cs typeface="+mj-cs"/>
                        </a:rPr>
                        <a:t>Date</a:t>
                      </a:r>
                      <a:endParaRPr lang="ko-KR" altLang="en-US" sz="1400" b="1" kern="1200" dirty="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14454"/>
                  </a:ext>
                </a:extLst>
              </a:tr>
              <a:tr h="526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0.1</a:t>
                      </a:r>
                      <a:endParaRPr lang="ko-KR" altLang="en-US" sz="105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2020.09.23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/>
                        <a:t>최초배포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황현정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216574"/>
                  </a:ext>
                </a:extLst>
              </a:tr>
              <a:tr h="81671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2020.09.23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충식이 피드백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서충식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441433"/>
                  </a:ext>
                </a:extLst>
              </a:tr>
              <a:tr h="81671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 2020.09.23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충식이 피드백 참고하여 보충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황현정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88234"/>
                  </a:ext>
                </a:extLst>
              </a:tr>
              <a:tr h="816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0.2</a:t>
                      </a:r>
                      <a:endParaRPr lang="ko-KR" altLang="en-US" sz="105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2020.09.25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최종 피드백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황현정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1954"/>
                  </a:ext>
                </a:extLst>
              </a:tr>
              <a:tr h="414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0.3</a:t>
                      </a:r>
                      <a:endParaRPr lang="ko-KR" altLang="en-US" sz="105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2021.03.13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/>
                        <a:t>- </a:t>
                      </a:r>
                      <a:r>
                        <a:rPr lang="ko-KR" altLang="en-US" sz="1050" b="0" dirty="0"/>
                        <a:t>각 페이지 질문 </a:t>
                      </a:r>
                      <a:r>
                        <a:rPr lang="en-US" altLang="ko-KR" sz="1050" b="0" dirty="0"/>
                        <a:t>UI </a:t>
                      </a:r>
                      <a:r>
                        <a:rPr lang="ko-KR" altLang="en-US" sz="1050" b="0" dirty="0"/>
                        <a:t>화면 수정</a:t>
                      </a:r>
                      <a:endParaRPr lang="en-US" altLang="ko-KR" sz="1050" b="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50" b="0" dirty="0"/>
                        <a:t>- </a:t>
                      </a:r>
                      <a:r>
                        <a:rPr lang="ko-KR" altLang="en-US" sz="1050" b="0" dirty="0"/>
                        <a:t>개인 정보 화면 수정</a:t>
                      </a:r>
                      <a:endParaRPr lang="en-US" altLang="ko-KR" sz="1050" b="0" dirty="0"/>
                    </a:p>
                    <a:p>
                      <a:pPr algn="l" latinLnBrk="1"/>
                      <a:r>
                        <a:rPr lang="en-US" altLang="ko-KR" sz="1050" b="0" dirty="0"/>
                        <a:t>- </a:t>
                      </a:r>
                      <a:r>
                        <a:rPr lang="ko-KR" altLang="en-US" sz="1050" b="0" dirty="0"/>
                        <a:t>메인 화면 수정</a:t>
                      </a:r>
                      <a:endParaRPr lang="en-US" altLang="ko-KR" sz="1050" b="0" dirty="0"/>
                    </a:p>
                    <a:p>
                      <a:pPr algn="l" latinLnBrk="1"/>
                      <a:r>
                        <a:rPr lang="en-US" altLang="ko-KR" sz="1050" b="0" dirty="0"/>
                        <a:t>- </a:t>
                      </a:r>
                      <a:r>
                        <a:rPr lang="ko-KR" altLang="en-US" sz="1050" b="0" dirty="0"/>
                        <a:t>답변 리스트 화면 수정</a:t>
                      </a:r>
                      <a:endParaRPr lang="en-US" altLang="ko-KR" sz="1050" b="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50" b="0" dirty="0"/>
                        <a:t>- </a:t>
                      </a:r>
                      <a:r>
                        <a:rPr lang="ko-KR" altLang="en-US" sz="1050" b="0" dirty="0"/>
                        <a:t>답변 시각화 수정</a:t>
                      </a:r>
                      <a:endParaRPr lang="en-US" altLang="ko-KR" sz="1050" b="0" dirty="0"/>
                    </a:p>
                    <a:p>
                      <a:pPr algn="l" latinLnBrk="1"/>
                      <a:r>
                        <a:rPr lang="en-US" altLang="ko-KR" sz="1050" b="0" dirty="0"/>
                        <a:t>- </a:t>
                      </a:r>
                      <a:r>
                        <a:rPr lang="ko-KR" altLang="en-US" sz="1050" b="0" dirty="0"/>
                        <a:t>화면 정의서 </a:t>
                      </a:r>
                      <a:r>
                        <a:rPr lang="en-US" altLang="ko-KR" sz="1050" b="0" dirty="0"/>
                        <a:t>1.0 </a:t>
                      </a:r>
                      <a:r>
                        <a:rPr lang="ko-KR" altLang="en-US" sz="1050" b="0" dirty="0"/>
                        <a:t>버전 제작</a:t>
                      </a:r>
                      <a:endParaRPr lang="en-US" altLang="ko-KR" sz="105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황현정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120300"/>
                  </a:ext>
                </a:extLst>
              </a:tr>
              <a:tr h="81671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438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973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DF21C-48C9-412F-A955-188A44E1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20</a:t>
            </a:fld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F2FE723-D6A9-476B-938D-554AE91D2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415578"/>
              </p:ext>
            </p:extLst>
          </p:nvPr>
        </p:nvGraphicFramePr>
        <p:xfrm>
          <a:off x="220453" y="202081"/>
          <a:ext cx="8923547" cy="675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8447">
                  <a:extLst>
                    <a:ext uri="{9D8B030D-6E8A-4147-A177-3AD203B41FA5}">
                      <a16:colId xmlns:a16="http://schemas.microsoft.com/office/drawing/2014/main" val="40910407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166144303"/>
                    </a:ext>
                  </a:extLst>
                </a:gridCol>
                <a:gridCol w="1673817">
                  <a:extLst>
                    <a:ext uri="{9D8B030D-6E8A-4147-A177-3AD203B41FA5}">
                      <a16:colId xmlns:a16="http://schemas.microsoft.com/office/drawing/2014/main" val="1132093119"/>
                    </a:ext>
                  </a:extLst>
                </a:gridCol>
                <a:gridCol w="1234579">
                  <a:extLst>
                    <a:ext uri="{9D8B030D-6E8A-4147-A177-3AD203B41FA5}">
                      <a16:colId xmlns:a16="http://schemas.microsoft.com/office/drawing/2014/main" val="1513823506"/>
                    </a:ext>
                  </a:extLst>
                </a:gridCol>
                <a:gridCol w="887353">
                  <a:extLst>
                    <a:ext uri="{9D8B030D-6E8A-4147-A177-3AD203B41FA5}">
                      <a16:colId xmlns:a16="http://schemas.microsoft.com/office/drawing/2014/main" val="3857815440"/>
                    </a:ext>
                  </a:extLst>
                </a:gridCol>
                <a:gridCol w="1003095">
                  <a:extLst>
                    <a:ext uri="{9D8B030D-6E8A-4147-A177-3AD203B41FA5}">
                      <a16:colId xmlns:a16="http://schemas.microsoft.com/office/drawing/2014/main" val="4048391917"/>
                    </a:ext>
                  </a:extLst>
                </a:gridCol>
                <a:gridCol w="707310">
                  <a:extLst>
                    <a:ext uri="{9D8B030D-6E8A-4147-A177-3AD203B41FA5}">
                      <a16:colId xmlns:a16="http://schemas.microsoft.com/office/drawing/2014/main" val="3611176371"/>
                    </a:ext>
                  </a:extLst>
                </a:gridCol>
                <a:gridCol w="793046">
                  <a:extLst>
                    <a:ext uri="{9D8B030D-6E8A-4147-A177-3AD203B41FA5}">
                      <a16:colId xmlns:a16="http://schemas.microsoft.com/office/drawing/2014/main" val="4166468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타임 라인 </a:t>
                      </a:r>
                      <a:r>
                        <a:rPr lang="en-US" altLang="ko-KR" sz="1400" dirty="0"/>
                        <a:t>UI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ID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UI-W-1411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Author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황현정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03-14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Path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HOME &gt; </a:t>
                      </a:r>
                      <a:r>
                        <a:rPr lang="ko-KR" altLang="en-US" sz="1400" dirty="0"/>
                        <a:t>내가 한 경험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타임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라인 </a:t>
                      </a:r>
                      <a:r>
                        <a:rPr lang="en-US" altLang="ko-KR" sz="1400" dirty="0"/>
                        <a:t>UI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66074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FC269A4-D690-4A14-9965-FE9C79456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763718"/>
              </p:ext>
            </p:extLst>
          </p:nvPr>
        </p:nvGraphicFramePr>
        <p:xfrm>
          <a:off x="9228347" y="202081"/>
          <a:ext cx="2743200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79">
                  <a:extLst>
                    <a:ext uri="{9D8B030D-6E8A-4147-A177-3AD203B41FA5}">
                      <a16:colId xmlns:a16="http://schemas.microsoft.com/office/drawing/2014/main" val="2484448279"/>
                    </a:ext>
                  </a:extLst>
                </a:gridCol>
                <a:gridCol w="2361721">
                  <a:extLst>
                    <a:ext uri="{9D8B030D-6E8A-4147-A177-3AD203B41FA5}">
                      <a16:colId xmlns:a16="http://schemas.microsoft.com/office/drawing/2014/main" val="4659443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56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400" b="1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Timeline.js</a:t>
                      </a:r>
                    </a:p>
                    <a:p>
                      <a:pPr fontAlgn="base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google spreadsheet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에서 작성된 데이터를 이용해서 타임라인을 만든다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. 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2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경험 작성 </a:t>
                      </a:r>
                      <a:r>
                        <a:rPr lang="en-US" altLang="ko-KR" sz="1400" dirty="0"/>
                        <a:t>UI</a:t>
                      </a:r>
                      <a:r>
                        <a:rPr lang="ko-KR" altLang="en-US" sz="1400" dirty="0"/>
                        <a:t>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70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5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36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Check Point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705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Timeline</a:t>
                      </a:r>
                      <a:r>
                        <a:rPr lang="en-US" altLang="ko-KR" sz="1400" b="1" dirty="0"/>
                        <a:t>.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js</a:t>
                      </a:r>
                      <a:r>
                        <a:rPr lang="ko-KR" altLang="en-US" sz="1400" b="1" dirty="0"/>
                        <a:t>에 대한 이해 필요</a:t>
                      </a:r>
                      <a:r>
                        <a:rPr lang="en-US" altLang="ko-KR" sz="1400" b="1" dirty="0"/>
                        <a:t>.</a:t>
                      </a:r>
                    </a:p>
                    <a:p>
                      <a:pPr latinLnBrk="1"/>
                      <a:r>
                        <a:rPr lang="ko-KR" altLang="en-US" sz="1400" b="1" dirty="0"/>
                        <a:t>이외에 부가적인 프로그래밍을 위해서는 </a:t>
                      </a:r>
                      <a:r>
                        <a:rPr lang="en-US" altLang="ko-KR" sz="1400" b="1" dirty="0"/>
                        <a:t>timeline.js </a:t>
                      </a:r>
                      <a:r>
                        <a:rPr lang="ko-KR" altLang="en-US" sz="1400" b="1" dirty="0"/>
                        <a:t>코드를 모두 복사한 뒤</a:t>
                      </a:r>
                      <a:r>
                        <a:rPr lang="en-US" altLang="ko-KR" sz="1400" b="1" dirty="0"/>
                        <a:t>, CSS, HTML, JS, JSON</a:t>
                      </a:r>
                      <a:r>
                        <a:rPr lang="ko-KR" altLang="en-US" sz="1400" b="1" dirty="0"/>
                        <a:t>에 대한 지식을 기반으로 타임 라인 코드를 재정의해야 한다</a:t>
                      </a:r>
                      <a:r>
                        <a:rPr lang="en-US" altLang="ko-KR" sz="1400" b="1" dirty="0"/>
                        <a:t>.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918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Related ID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422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UI-W-1412 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경험 작성 화면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83313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A1FB8E45-4609-4056-872C-1145A5AC877C}"/>
              </a:ext>
            </a:extLst>
          </p:cNvPr>
          <p:cNvSpPr/>
          <p:nvPr/>
        </p:nvSpPr>
        <p:spPr>
          <a:xfrm>
            <a:off x="1723941" y="1240698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8A0348-4C83-4201-B045-8C9704558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52" y="1151073"/>
            <a:ext cx="8923547" cy="3529007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5339750-13C0-46C1-A6B2-BF4609D108B8}"/>
              </a:ext>
            </a:extLst>
          </p:cNvPr>
          <p:cNvSpPr/>
          <p:nvPr/>
        </p:nvSpPr>
        <p:spPr>
          <a:xfrm>
            <a:off x="3327017" y="4411095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FDE2BF-5F37-4D33-90C8-13B8D2F1D1E7}"/>
              </a:ext>
            </a:extLst>
          </p:cNvPr>
          <p:cNvSpPr/>
          <p:nvPr/>
        </p:nvSpPr>
        <p:spPr>
          <a:xfrm>
            <a:off x="2077739" y="1509683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09837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DF21C-48C9-412F-A955-188A44E1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F2FE723-D6A9-476B-938D-554AE91D2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3983"/>
              </p:ext>
            </p:extLst>
          </p:nvPr>
        </p:nvGraphicFramePr>
        <p:xfrm>
          <a:off x="220453" y="202081"/>
          <a:ext cx="8923547" cy="675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8447">
                  <a:extLst>
                    <a:ext uri="{9D8B030D-6E8A-4147-A177-3AD203B41FA5}">
                      <a16:colId xmlns:a16="http://schemas.microsoft.com/office/drawing/2014/main" val="40910407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166144303"/>
                    </a:ext>
                  </a:extLst>
                </a:gridCol>
                <a:gridCol w="1673817">
                  <a:extLst>
                    <a:ext uri="{9D8B030D-6E8A-4147-A177-3AD203B41FA5}">
                      <a16:colId xmlns:a16="http://schemas.microsoft.com/office/drawing/2014/main" val="1132093119"/>
                    </a:ext>
                  </a:extLst>
                </a:gridCol>
                <a:gridCol w="1234579">
                  <a:extLst>
                    <a:ext uri="{9D8B030D-6E8A-4147-A177-3AD203B41FA5}">
                      <a16:colId xmlns:a16="http://schemas.microsoft.com/office/drawing/2014/main" val="1513823506"/>
                    </a:ext>
                  </a:extLst>
                </a:gridCol>
                <a:gridCol w="887353">
                  <a:extLst>
                    <a:ext uri="{9D8B030D-6E8A-4147-A177-3AD203B41FA5}">
                      <a16:colId xmlns:a16="http://schemas.microsoft.com/office/drawing/2014/main" val="3857815440"/>
                    </a:ext>
                  </a:extLst>
                </a:gridCol>
                <a:gridCol w="1003095">
                  <a:extLst>
                    <a:ext uri="{9D8B030D-6E8A-4147-A177-3AD203B41FA5}">
                      <a16:colId xmlns:a16="http://schemas.microsoft.com/office/drawing/2014/main" val="4048391917"/>
                    </a:ext>
                  </a:extLst>
                </a:gridCol>
                <a:gridCol w="707310">
                  <a:extLst>
                    <a:ext uri="{9D8B030D-6E8A-4147-A177-3AD203B41FA5}">
                      <a16:colId xmlns:a16="http://schemas.microsoft.com/office/drawing/2014/main" val="3611176371"/>
                    </a:ext>
                  </a:extLst>
                </a:gridCol>
                <a:gridCol w="793046">
                  <a:extLst>
                    <a:ext uri="{9D8B030D-6E8A-4147-A177-3AD203B41FA5}">
                      <a16:colId xmlns:a16="http://schemas.microsoft.com/office/drawing/2014/main" val="4166468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경험 작성 </a:t>
                      </a:r>
                      <a:r>
                        <a:rPr lang="en-US" altLang="ko-KR" sz="1400" dirty="0"/>
                        <a:t>UI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ID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UI-W-1412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Author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황현정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03-14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Path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HOME &gt; </a:t>
                      </a:r>
                      <a:r>
                        <a:rPr lang="ko-KR" altLang="en-US" sz="1400" dirty="0"/>
                        <a:t>내가 한 경험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경험 작성 </a:t>
                      </a:r>
                      <a:r>
                        <a:rPr lang="en-US" altLang="ko-KR" sz="1400" dirty="0"/>
                        <a:t>UI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66074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FC269A4-D690-4A14-9965-FE9C79456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08010"/>
              </p:ext>
            </p:extLst>
          </p:nvPr>
        </p:nvGraphicFramePr>
        <p:xfrm>
          <a:off x="9228347" y="202081"/>
          <a:ext cx="2743200" cy="582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79">
                  <a:extLst>
                    <a:ext uri="{9D8B030D-6E8A-4147-A177-3AD203B41FA5}">
                      <a16:colId xmlns:a16="http://schemas.microsoft.com/office/drawing/2014/main" val="2484448279"/>
                    </a:ext>
                  </a:extLst>
                </a:gridCol>
                <a:gridCol w="2361721">
                  <a:extLst>
                    <a:ext uri="{9D8B030D-6E8A-4147-A177-3AD203B41FA5}">
                      <a16:colId xmlns:a16="http://schemas.microsoft.com/office/drawing/2014/main" val="4659443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56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제목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작성 폼 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*</a:t>
                      </a:r>
                      <a:endParaRPr lang="ko-KR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2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경험 </a:t>
                      </a:r>
                      <a:r>
                        <a:rPr lang="en-US" altLang="ko-KR" sz="1400" dirty="0"/>
                        <a:t>description 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70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경험 날짜 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*</a:t>
                      </a:r>
                      <a:endParaRPr lang="ko-KR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5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주제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태그 </a:t>
                      </a:r>
                      <a:r>
                        <a:rPr lang="en-US" altLang="ko-KR" sz="1400" dirty="0"/>
                        <a:t>tag </a:t>
                      </a:r>
                      <a:r>
                        <a:rPr lang="ko-KR" altLang="en-US" sz="1400" dirty="0"/>
                        <a:t>형식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36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첨부파일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21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링크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621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경험 저장 버튼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472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3108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Check Point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705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아직 </a:t>
                      </a:r>
                      <a:r>
                        <a:rPr lang="en-US" altLang="ko-KR" sz="1400" b="1" dirty="0"/>
                        <a:t>UI</a:t>
                      </a:r>
                      <a:r>
                        <a:rPr lang="ko-KR" altLang="en-US" sz="1400" b="1" dirty="0"/>
                        <a:t> 설계가 </a:t>
                      </a:r>
                      <a:r>
                        <a:rPr lang="ko-KR" altLang="en-US" sz="1400" b="1" dirty="0" err="1"/>
                        <a:t>엉성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ko-KR" altLang="en-US" sz="1400" b="1" dirty="0"/>
                        <a:t>옵션은 처음부터 보이지 않는 방식으로 간결하게 바꾸는 방향으로 가야할 듯</a:t>
                      </a:r>
                      <a:r>
                        <a:rPr lang="en-US" altLang="ko-KR" sz="1400" b="1" dirty="0"/>
                        <a:t>.</a:t>
                      </a:r>
                    </a:p>
                    <a:p>
                      <a:pPr latinLnBrk="1"/>
                      <a:r>
                        <a:rPr lang="ko-KR" altLang="en-US" sz="1400" b="1" dirty="0"/>
                        <a:t>제목을 필수로 하고 </a:t>
                      </a:r>
                      <a:r>
                        <a:rPr lang="en-US" altLang="ko-KR" sz="1400" b="1" dirty="0"/>
                        <a:t>description</a:t>
                      </a:r>
                      <a:r>
                        <a:rPr lang="ko-KR" altLang="en-US" sz="1400" b="1" dirty="0"/>
                        <a:t>은 옵션으로 </a:t>
                      </a:r>
                      <a:r>
                        <a:rPr lang="ko-KR" altLang="en-US" sz="1400" b="1" dirty="0" err="1"/>
                        <a:t>가야할듯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918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Related ID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422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UI-W-1413 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완료화면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83313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A1FB8E45-4609-4056-872C-1145A5AC877C}"/>
              </a:ext>
            </a:extLst>
          </p:cNvPr>
          <p:cNvSpPr/>
          <p:nvPr/>
        </p:nvSpPr>
        <p:spPr>
          <a:xfrm>
            <a:off x="1723941" y="1240698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5339750-13C0-46C1-A6B2-BF4609D108B8}"/>
              </a:ext>
            </a:extLst>
          </p:cNvPr>
          <p:cNvSpPr/>
          <p:nvPr/>
        </p:nvSpPr>
        <p:spPr>
          <a:xfrm>
            <a:off x="4216017" y="3213558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531356-2BBE-4CE4-999F-3DF887786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2"/>
          <a:stretch/>
        </p:blipFill>
        <p:spPr>
          <a:xfrm>
            <a:off x="228454" y="931779"/>
            <a:ext cx="8915545" cy="532018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BB1D5471-B437-4C11-8A2A-76052CA34A8C}"/>
              </a:ext>
            </a:extLst>
          </p:cNvPr>
          <p:cNvSpPr/>
          <p:nvPr/>
        </p:nvSpPr>
        <p:spPr>
          <a:xfrm>
            <a:off x="1589215" y="1684109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772D69A-AF23-4930-9CE5-AD47EDBCEEFB}"/>
              </a:ext>
            </a:extLst>
          </p:cNvPr>
          <p:cNvSpPr/>
          <p:nvPr/>
        </p:nvSpPr>
        <p:spPr>
          <a:xfrm>
            <a:off x="1589215" y="2230414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863AD6C-B204-43A3-912E-B399F86A19B2}"/>
              </a:ext>
            </a:extLst>
          </p:cNvPr>
          <p:cNvSpPr/>
          <p:nvPr/>
        </p:nvSpPr>
        <p:spPr>
          <a:xfrm>
            <a:off x="1589215" y="3160015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469994D-67E1-4873-8DAB-926123A27AA5}"/>
              </a:ext>
            </a:extLst>
          </p:cNvPr>
          <p:cNvSpPr/>
          <p:nvPr/>
        </p:nvSpPr>
        <p:spPr>
          <a:xfrm>
            <a:off x="1589215" y="3733501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91EC030-5412-4564-8DB9-801ECE2C96CF}"/>
              </a:ext>
            </a:extLst>
          </p:cNvPr>
          <p:cNvSpPr/>
          <p:nvPr/>
        </p:nvSpPr>
        <p:spPr>
          <a:xfrm>
            <a:off x="1589214" y="4284752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EE98A70-6C3D-462F-B1F2-2B904B17B76D}"/>
              </a:ext>
            </a:extLst>
          </p:cNvPr>
          <p:cNvSpPr/>
          <p:nvPr/>
        </p:nvSpPr>
        <p:spPr>
          <a:xfrm>
            <a:off x="1589213" y="4999371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96C1B96-F9A5-4D5B-8D30-05A14CCA5FC8}"/>
              </a:ext>
            </a:extLst>
          </p:cNvPr>
          <p:cNvSpPr/>
          <p:nvPr/>
        </p:nvSpPr>
        <p:spPr>
          <a:xfrm>
            <a:off x="1589213" y="5411183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1511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DF21C-48C9-412F-A955-188A44E1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F2FE723-D6A9-476B-938D-554AE91D2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404526"/>
              </p:ext>
            </p:extLst>
          </p:nvPr>
        </p:nvGraphicFramePr>
        <p:xfrm>
          <a:off x="220453" y="202081"/>
          <a:ext cx="8923547" cy="675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8447">
                  <a:extLst>
                    <a:ext uri="{9D8B030D-6E8A-4147-A177-3AD203B41FA5}">
                      <a16:colId xmlns:a16="http://schemas.microsoft.com/office/drawing/2014/main" val="40910407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166144303"/>
                    </a:ext>
                  </a:extLst>
                </a:gridCol>
                <a:gridCol w="1673817">
                  <a:extLst>
                    <a:ext uri="{9D8B030D-6E8A-4147-A177-3AD203B41FA5}">
                      <a16:colId xmlns:a16="http://schemas.microsoft.com/office/drawing/2014/main" val="1132093119"/>
                    </a:ext>
                  </a:extLst>
                </a:gridCol>
                <a:gridCol w="1234579">
                  <a:extLst>
                    <a:ext uri="{9D8B030D-6E8A-4147-A177-3AD203B41FA5}">
                      <a16:colId xmlns:a16="http://schemas.microsoft.com/office/drawing/2014/main" val="1513823506"/>
                    </a:ext>
                  </a:extLst>
                </a:gridCol>
                <a:gridCol w="887353">
                  <a:extLst>
                    <a:ext uri="{9D8B030D-6E8A-4147-A177-3AD203B41FA5}">
                      <a16:colId xmlns:a16="http://schemas.microsoft.com/office/drawing/2014/main" val="3857815440"/>
                    </a:ext>
                  </a:extLst>
                </a:gridCol>
                <a:gridCol w="1003095">
                  <a:extLst>
                    <a:ext uri="{9D8B030D-6E8A-4147-A177-3AD203B41FA5}">
                      <a16:colId xmlns:a16="http://schemas.microsoft.com/office/drawing/2014/main" val="4048391917"/>
                    </a:ext>
                  </a:extLst>
                </a:gridCol>
                <a:gridCol w="707310">
                  <a:extLst>
                    <a:ext uri="{9D8B030D-6E8A-4147-A177-3AD203B41FA5}">
                      <a16:colId xmlns:a16="http://schemas.microsoft.com/office/drawing/2014/main" val="3611176371"/>
                    </a:ext>
                  </a:extLst>
                </a:gridCol>
                <a:gridCol w="793046">
                  <a:extLst>
                    <a:ext uri="{9D8B030D-6E8A-4147-A177-3AD203B41FA5}">
                      <a16:colId xmlns:a16="http://schemas.microsoft.com/office/drawing/2014/main" val="4166468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완료 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ID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UI-W-1413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Author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황현정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03-14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Path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HOME &gt; </a:t>
                      </a:r>
                      <a:r>
                        <a:rPr lang="ko-KR" altLang="en-US" sz="1400" dirty="0"/>
                        <a:t>내가 한 경험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완료화면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66074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FC269A4-D690-4A14-9965-FE9C79456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012353"/>
              </p:ext>
            </p:extLst>
          </p:nvPr>
        </p:nvGraphicFramePr>
        <p:xfrm>
          <a:off x="9228347" y="202081"/>
          <a:ext cx="2743200" cy="405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79">
                  <a:extLst>
                    <a:ext uri="{9D8B030D-6E8A-4147-A177-3AD203B41FA5}">
                      <a16:colId xmlns:a16="http://schemas.microsoft.com/office/drawing/2014/main" val="2484448279"/>
                    </a:ext>
                  </a:extLst>
                </a:gridCol>
                <a:gridCol w="2361721">
                  <a:extLst>
                    <a:ext uri="{9D8B030D-6E8A-4147-A177-3AD203B41FA5}">
                      <a16:colId xmlns:a16="http://schemas.microsoft.com/office/drawing/2014/main" val="4659443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56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Timeline UI </a:t>
                      </a:r>
                      <a:r>
                        <a:rPr lang="ko-KR" altLang="en-US" sz="1400" dirty="0"/>
                        <a:t>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2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홈으로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70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5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36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Check Point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705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UI</a:t>
                      </a:r>
                      <a:r>
                        <a:rPr lang="ko-KR" altLang="en-US" sz="1400" b="1" dirty="0"/>
                        <a:t> 수정 예정</a:t>
                      </a:r>
                      <a:r>
                        <a:rPr lang="en-US" altLang="ko-KR" sz="1400" b="1" dirty="0"/>
                        <a:t>.</a:t>
                      </a:r>
                    </a:p>
                    <a:p>
                      <a:pPr latinLnBrk="1"/>
                      <a:r>
                        <a:rPr lang="ko-KR" altLang="en-US" sz="1400" b="1" dirty="0"/>
                        <a:t>아예 이 페이지가 필요 없을 수도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ko-KR" altLang="en-US" sz="1400" b="1" dirty="0"/>
                        <a:t>저장 팝업을 띄울까</a:t>
                      </a:r>
                      <a:r>
                        <a:rPr lang="en-US" altLang="ko-KR" sz="1400" b="1" dirty="0"/>
                        <a:t>?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918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Related ID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422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UI-W-1411 (</a:t>
                      </a:r>
                      <a:r>
                        <a:rPr lang="ko-KR" altLang="en-US" sz="1400" dirty="0"/>
                        <a:t>타임 라인 </a:t>
                      </a:r>
                      <a:r>
                        <a:rPr lang="en-US" altLang="ko-KR" sz="1400" dirty="0"/>
                        <a:t>UI)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UI-W-1111 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 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83313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85339750-13C0-46C1-A6B2-BF4609D108B8}"/>
              </a:ext>
            </a:extLst>
          </p:cNvPr>
          <p:cNvSpPr/>
          <p:nvPr/>
        </p:nvSpPr>
        <p:spPr>
          <a:xfrm>
            <a:off x="4216017" y="3213558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57BF64-1EF6-4F99-A8B6-9BBF816C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87" y="1563740"/>
            <a:ext cx="7991475" cy="414337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A1FB8E45-4609-4056-872C-1145A5AC877C}"/>
              </a:ext>
            </a:extLst>
          </p:cNvPr>
          <p:cNvSpPr/>
          <p:nvPr/>
        </p:nvSpPr>
        <p:spPr>
          <a:xfrm>
            <a:off x="3552741" y="3741685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DB74C2D-DE93-4D0A-91E3-10A25BDBE834}"/>
              </a:ext>
            </a:extLst>
          </p:cNvPr>
          <p:cNvSpPr/>
          <p:nvPr/>
        </p:nvSpPr>
        <p:spPr>
          <a:xfrm>
            <a:off x="4949741" y="3741685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737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1EB8F-0EC0-47DB-9519-2798F6E5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highlight>
                  <a:srgbClr val="F0F0F0"/>
                </a:highlight>
              </a:rPr>
              <a:t>인생의 성찰 </a:t>
            </a:r>
            <a:r>
              <a:rPr lang="en-US" altLang="ko-KR" dirty="0">
                <a:highlight>
                  <a:srgbClr val="F0F0F0"/>
                </a:highlight>
              </a:rPr>
              <a:t>(UI-W-1511 ~ UI-W-1514)</a:t>
            </a:r>
            <a:endParaRPr lang="ko-KR" altLang="en-US" dirty="0">
              <a:highlight>
                <a:srgbClr val="F0F0F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4DF89C-05A6-4A4F-AC29-56AA15E0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320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7944DA4-0591-4316-8C33-767ACB08A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34" t="655" r="12637" b="-655"/>
          <a:stretch/>
        </p:blipFill>
        <p:spPr>
          <a:xfrm>
            <a:off x="220452" y="931778"/>
            <a:ext cx="8923547" cy="487029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DF21C-48C9-412F-A955-188A44E1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24</a:t>
            </a:fld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F2FE723-D6A9-476B-938D-554AE91D2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426607"/>
              </p:ext>
            </p:extLst>
          </p:nvPr>
        </p:nvGraphicFramePr>
        <p:xfrm>
          <a:off x="220453" y="202081"/>
          <a:ext cx="8923547" cy="675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8447">
                  <a:extLst>
                    <a:ext uri="{9D8B030D-6E8A-4147-A177-3AD203B41FA5}">
                      <a16:colId xmlns:a16="http://schemas.microsoft.com/office/drawing/2014/main" val="409104079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31661443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132093119"/>
                    </a:ext>
                  </a:extLst>
                </a:gridCol>
                <a:gridCol w="1117696">
                  <a:extLst>
                    <a:ext uri="{9D8B030D-6E8A-4147-A177-3AD203B41FA5}">
                      <a16:colId xmlns:a16="http://schemas.microsoft.com/office/drawing/2014/main" val="1513823506"/>
                    </a:ext>
                  </a:extLst>
                </a:gridCol>
                <a:gridCol w="887353">
                  <a:extLst>
                    <a:ext uri="{9D8B030D-6E8A-4147-A177-3AD203B41FA5}">
                      <a16:colId xmlns:a16="http://schemas.microsoft.com/office/drawing/2014/main" val="3857815440"/>
                    </a:ext>
                  </a:extLst>
                </a:gridCol>
                <a:gridCol w="1003095">
                  <a:extLst>
                    <a:ext uri="{9D8B030D-6E8A-4147-A177-3AD203B41FA5}">
                      <a16:colId xmlns:a16="http://schemas.microsoft.com/office/drawing/2014/main" val="4048391917"/>
                    </a:ext>
                  </a:extLst>
                </a:gridCol>
                <a:gridCol w="707310">
                  <a:extLst>
                    <a:ext uri="{9D8B030D-6E8A-4147-A177-3AD203B41FA5}">
                      <a16:colId xmlns:a16="http://schemas.microsoft.com/office/drawing/2014/main" val="3611176371"/>
                    </a:ext>
                  </a:extLst>
                </a:gridCol>
                <a:gridCol w="793046">
                  <a:extLst>
                    <a:ext uri="{9D8B030D-6E8A-4147-A177-3AD203B41FA5}">
                      <a16:colId xmlns:a16="http://schemas.microsoft.com/office/drawing/2014/main" val="4166468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인생의 성찰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초기화면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ID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UI-W-1511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Author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황현정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03-14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Path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HOME &gt; </a:t>
                      </a:r>
                      <a:r>
                        <a:rPr lang="ko-KR" altLang="en-US" sz="1400" dirty="0"/>
                        <a:t>인생의 성찰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초기화면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66074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FC269A4-D690-4A14-9965-FE9C79456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503769"/>
              </p:ext>
            </p:extLst>
          </p:nvPr>
        </p:nvGraphicFramePr>
        <p:xfrm>
          <a:off x="9228347" y="202081"/>
          <a:ext cx="2743200" cy="568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79">
                  <a:extLst>
                    <a:ext uri="{9D8B030D-6E8A-4147-A177-3AD203B41FA5}">
                      <a16:colId xmlns:a16="http://schemas.microsoft.com/office/drawing/2014/main" val="2484448279"/>
                    </a:ext>
                  </a:extLst>
                </a:gridCol>
                <a:gridCol w="2361721">
                  <a:extLst>
                    <a:ext uri="{9D8B030D-6E8A-4147-A177-3AD203B41FA5}">
                      <a16:colId xmlns:a16="http://schemas.microsoft.com/office/drawing/2014/main" val="4659443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56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답변 작성 폼으로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2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홈으로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70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인생의 성찰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주제에 대한 과거 질문들을 </a:t>
                      </a:r>
                      <a:r>
                        <a:rPr lang="ko-KR" altLang="en-US" sz="1400" dirty="0" err="1"/>
                        <a:t>시각화하여</a:t>
                      </a:r>
                      <a:r>
                        <a:rPr lang="ko-KR" altLang="en-US" sz="1400" dirty="0"/>
                        <a:t> 보여주는 페이지로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63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7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1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02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5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36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Check Point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705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인생의 성찰 페이지를 클릭 시  무조건 초기 화면을 보여준다</a:t>
                      </a:r>
                      <a:r>
                        <a:rPr lang="en-US" altLang="ko-KR" sz="1400" b="1" dirty="0"/>
                        <a:t>.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918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Related ID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422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UI-W-1512 (</a:t>
                      </a:r>
                      <a:r>
                        <a:rPr lang="ko-KR" altLang="en-US" sz="1400" dirty="0"/>
                        <a:t>작성 화면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en-US" altLang="ko-KR" sz="1400" dirty="0"/>
                        <a:t>UI-W-1111 (</a:t>
                      </a:r>
                      <a:r>
                        <a:rPr lang="ko-KR" altLang="en-US" sz="1400" dirty="0"/>
                        <a:t>메인 홈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en-US" altLang="ko-KR" sz="1400" dirty="0"/>
                        <a:t>UI-W-1514 (</a:t>
                      </a:r>
                      <a:r>
                        <a:rPr lang="ko-KR" altLang="en-US" sz="1400" dirty="0"/>
                        <a:t>과거 답변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83313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7DFA096-6421-4F13-9110-DA68C89A9672}"/>
              </a:ext>
            </a:extLst>
          </p:cNvPr>
          <p:cNvSpPr/>
          <p:nvPr/>
        </p:nvSpPr>
        <p:spPr>
          <a:xfrm>
            <a:off x="3164015" y="4281227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52D7631-1C89-48B0-855E-050BD65444A3}"/>
              </a:ext>
            </a:extLst>
          </p:cNvPr>
          <p:cNvSpPr/>
          <p:nvPr/>
        </p:nvSpPr>
        <p:spPr>
          <a:xfrm>
            <a:off x="4090607" y="4291064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2FCF6D-8B8F-4AD6-BF69-DC62CA832396}"/>
              </a:ext>
            </a:extLst>
          </p:cNvPr>
          <p:cNvSpPr/>
          <p:nvPr/>
        </p:nvSpPr>
        <p:spPr>
          <a:xfrm>
            <a:off x="4882473" y="4291064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29972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DF21C-48C9-412F-A955-188A44E1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25</a:t>
            </a:fld>
            <a:endParaRPr lang="ko-KR" altLang="en-US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FC269A4-D690-4A14-9965-FE9C79456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902782"/>
              </p:ext>
            </p:extLst>
          </p:nvPr>
        </p:nvGraphicFramePr>
        <p:xfrm>
          <a:off x="9228347" y="202081"/>
          <a:ext cx="2743200" cy="529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79">
                  <a:extLst>
                    <a:ext uri="{9D8B030D-6E8A-4147-A177-3AD203B41FA5}">
                      <a16:colId xmlns:a16="http://schemas.microsoft.com/office/drawing/2014/main" val="2484448279"/>
                    </a:ext>
                  </a:extLst>
                </a:gridCol>
                <a:gridCol w="2361721">
                  <a:extLst>
                    <a:ext uri="{9D8B030D-6E8A-4147-A177-3AD203B41FA5}">
                      <a16:colId xmlns:a16="http://schemas.microsoft.com/office/drawing/2014/main" val="4659443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56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답변 진행도 시각화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2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이전 질문으로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70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답변 작성 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63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다음 질문으로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7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5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36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Check Point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705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.. </a:t>
                      </a:r>
                      <a:r>
                        <a:rPr lang="ko-KR" altLang="en-US" sz="1400" b="1" dirty="0"/>
                        <a:t>아직 정확한 </a:t>
                      </a:r>
                      <a:r>
                        <a:rPr lang="en-US" altLang="ko-KR" sz="1400" b="1" dirty="0"/>
                        <a:t>UI</a:t>
                      </a:r>
                      <a:r>
                        <a:rPr lang="ko-KR" altLang="en-US" sz="1400" b="1" dirty="0"/>
                        <a:t>를 설계 못함</a:t>
                      </a:r>
                      <a:endParaRPr lang="en-US" altLang="ko-KR" sz="1400" b="1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1" dirty="0"/>
                        <a:t>질문에 답변은 얼마까지</a:t>
                      </a:r>
                      <a:r>
                        <a:rPr lang="en-US" altLang="ko-KR" sz="1400" b="1" dirty="0"/>
                        <a:t>?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1" dirty="0"/>
                        <a:t>저장할 때 버튼 형태</a:t>
                      </a:r>
                      <a:endParaRPr lang="en-US" altLang="ko-KR" sz="1400" b="1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1" dirty="0"/>
                        <a:t>만약 답변이 길어서 페이지를 넘어갈 때는</a:t>
                      </a:r>
                      <a:r>
                        <a:rPr lang="en-US" altLang="ko-KR" sz="1400" b="1" dirty="0"/>
                        <a:t>?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인생의 성찰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400" b="1" dirty="0"/>
                        <a:t>경우</a:t>
                      </a:r>
                      <a:endParaRPr lang="en-US" altLang="ko-KR" sz="1400" b="1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한 질문에 한 답변만 가능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!</a:t>
                      </a:r>
                      <a:endParaRPr lang="ko-KR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918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Related ID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422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83313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3179E949-647E-4952-93FB-D70D97C293D1}"/>
              </a:ext>
            </a:extLst>
          </p:cNvPr>
          <p:cNvSpPr/>
          <p:nvPr/>
        </p:nvSpPr>
        <p:spPr>
          <a:xfrm>
            <a:off x="2018677" y="1617624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10BE51-744A-4EC7-AC0E-1FB8EBF6BB81}"/>
              </a:ext>
            </a:extLst>
          </p:cNvPr>
          <p:cNvSpPr/>
          <p:nvPr/>
        </p:nvSpPr>
        <p:spPr>
          <a:xfrm>
            <a:off x="1702224" y="2302891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4E0E49D-B08E-428C-880F-340BB67B6DED}"/>
              </a:ext>
            </a:extLst>
          </p:cNvPr>
          <p:cNvSpPr/>
          <p:nvPr/>
        </p:nvSpPr>
        <p:spPr>
          <a:xfrm>
            <a:off x="2183873" y="2521928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1656C37-FA93-42DE-84A9-BD97C7FB3990}"/>
              </a:ext>
            </a:extLst>
          </p:cNvPr>
          <p:cNvSpPr/>
          <p:nvPr/>
        </p:nvSpPr>
        <p:spPr>
          <a:xfrm>
            <a:off x="5826549" y="2448603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C752740-3FFB-410F-96C4-A934D5EFC714}"/>
              </a:ext>
            </a:extLst>
          </p:cNvPr>
          <p:cNvSpPr/>
          <p:nvPr/>
        </p:nvSpPr>
        <p:spPr>
          <a:xfrm>
            <a:off x="2249398" y="3002482"/>
            <a:ext cx="203926" cy="22021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0E1B7F-6AED-49FA-911A-9E8E13024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6" r="14932"/>
          <a:stretch/>
        </p:blipFill>
        <p:spPr>
          <a:xfrm>
            <a:off x="220450" y="994881"/>
            <a:ext cx="8923547" cy="524311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7563D93C-A26E-43E0-B3B8-9C536D68FFC7}"/>
              </a:ext>
            </a:extLst>
          </p:cNvPr>
          <p:cNvSpPr/>
          <p:nvPr/>
        </p:nvSpPr>
        <p:spPr>
          <a:xfrm>
            <a:off x="6796724" y="2274391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600" dirty="0"/>
          </a:p>
        </p:txBody>
      </p:sp>
      <p:graphicFrame>
        <p:nvGraphicFramePr>
          <p:cNvPr id="16" name="표 7">
            <a:extLst>
              <a:ext uri="{FF2B5EF4-FFF2-40B4-BE49-F238E27FC236}">
                <a16:creationId xmlns:a16="http://schemas.microsoft.com/office/drawing/2014/main" id="{DA1AEAF2-6371-40FD-A305-FCD8695CD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375046"/>
              </p:ext>
            </p:extLst>
          </p:nvPr>
        </p:nvGraphicFramePr>
        <p:xfrm>
          <a:off x="220451" y="200881"/>
          <a:ext cx="8923547" cy="675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8447">
                  <a:extLst>
                    <a:ext uri="{9D8B030D-6E8A-4147-A177-3AD203B41FA5}">
                      <a16:colId xmlns:a16="http://schemas.microsoft.com/office/drawing/2014/main" val="409104079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31661443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132093119"/>
                    </a:ext>
                  </a:extLst>
                </a:gridCol>
                <a:gridCol w="1117696">
                  <a:extLst>
                    <a:ext uri="{9D8B030D-6E8A-4147-A177-3AD203B41FA5}">
                      <a16:colId xmlns:a16="http://schemas.microsoft.com/office/drawing/2014/main" val="1513823506"/>
                    </a:ext>
                  </a:extLst>
                </a:gridCol>
                <a:gridCol w="887353">
                  <a:extLst>
                    <a:ext uri="{9D8B030D-6E8A-4147-A177-3AD203B41FA5}">
                      <a16:colId xmlns:a16="http://schemas.microsoft.com/office/drawing/2014/main" val="3857815440"/>
                    </a:ext>
                  </a:extLst>
                </a:gridCol>
                <a:gridCol w="1003095">
                  <a:extLst>
                    <a:ext uri="{9D8B030D-6E8A-4147-A177-3AD203B41FA5}">
                      <a16:colId xmlns:a16="http://schemas.microsoft.com/office/drawing/2014/main" val="4048391917"/>
                    </a:ext>
                  </a:extLst>
                </a:gridCol>
                <a:gridCol w="707310">
                  <a:extLst>
                    <a:ext uri="{9D8B030D-6E8A-4147-A177-3AD203B41FA5}">
                      <a16:colId xmlns:a16="http://schemas.microsoft.com/office/drawing/2014/main" val="3611176371"/>
                    </a:ext>
                  </a:extLst>
                </a:gridCol>
                <a:gridCol w="793046">
                  <a:extLst>
                    <a:ext uri="{9D8B030D-6E8A-4147-A177-3AD203B41FA5}">
                      <a16:colId xmlns:a16="http://schemas.microsoft.com/office/drawing/2014/main" val="4166468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인생의 성찰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작성화면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ID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UI-W-1512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Author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황현정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03-14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Path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HOME &gt; </a:t>
                      </a:r>
                      <a:r>
                        <a:rPr lang="ko-KR" altLang="en-US" sz="1400" dirty="0"/>
                        <a:t>인생의 성찰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작성화면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660740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534AA3B7-CB53-4070-A6D1-391EF2221326}"/>
              </a:ext>
            </a:extLst>
          </p:cNvPr>
          <p:cNvSpPr/>
          <p:nvPr/>
        </p:nvSpPr>
        <p:spPr>
          <a:xfrm>
            <a:off x="2318598" y="2221391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F3FE443-25B2-4E49-BF21-7B27E0FAA7AD}"/>
              </a:ext>
            </a:extLst>
          </p:cNvPr>
          <p:cNvSpPr/>
          <p:nvPr/>
        </p:nvSpPr>
        <p:spPr>
          <a:xfrm>
            <a:off x="2769713" y="1752116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7180C27-1AC6-44E6-96C4-D5F69EE3D107}"/>
              </a:ext>
            </a:extLst>
          </p:cNvPr>
          <p:cNvSpPr/>
          <p:nvPr/>
        </p:nvSpPr>
        <p:spPr>
          <a:xfrm>
            <a:off x="2847026" y="2880096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0589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C158A5-96B6-4733-861B-4B241D074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9" r="12262"/>
          <a:stretch/>
        </p:blipFill>
        <p:spPr>
          <a:xfrm>
            <a:off x="184345" y="1010436"/>
            <a:ext cx="8923547" cy="53625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DF21C-48C9-412F-A955-188A44E1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26</a:t>
            </a:fld>
            <a:endParaRPr lang="ko-KR" altLang="en-US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FC269A4-D690-4A14-9965-FE9C79456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878752"/>
              </p:ext>
            </p:extLst>
          </p:nvPr>
        </p:nvGraphicFramePr>
        <p:xfrm>
          <a:off x="9228347" y="202081"/>
          <a:ext cx="2743200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79">
                  <a:extLst>
                    <a:ext uri="{9D8B030D-6E8A-4147-A177-3AD203B41FA5}">
                      <a16:colId xmlns:a16="http://schemas.microsoft.com/office/drawing/2014/main" val="2484448279"/>
                    </a:ext>
                  </a:extLst>
                </a:gridCol>
                <a:gridCol w="2361721">
                  <a:extLst>
                    <a:ext uri="{9D8B030D-6E8A-4147-A177-3AD203B41FA5}">
                      <a16:colId xmlns:a16="http://schemas.microsoft.com/office/drawing/2014/main" val="4659443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56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새 답변 작성 폼으로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2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홈으로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70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인생의 성찰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주제에 대한 과거 질문들을 시각화 하여 보여주는 페이지로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63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5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36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Check Point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705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답변들이 저장되고 나서 이 화면이 뜬다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918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Related ID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422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UI-W-1512 (</a:t>
                      </a:r>
                      <a:r>
                        <a:rPr lang="ko-KR" altLang="en-US" sz="1400" dirty="0"/>
                        <a:t>작성 화면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en-US" altLang="ko-KR" sz="1400" dirty="0"/>
                        <a:t>UI-W-1111 (</a:t>
                      </a:r>
                      <a:r>
                        <a:rPr lang="ko-KR" altLang="en-US" sz="1400" dirty="0"/>
                        <a:t>홈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en-US" altLang="ko-KR" sz="1400" dirty="0"/>
                        <a:t>UI-W-1514 (</a:t>
                      </a:r>
                      <a:r>
                        <a:rPr lang="ko-KR" altLang="en-US" sz="1400" dirty="0"/>
                        <a:t>과거 답변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83313"/>
                  </a:ext>
                </a:extLst>
              </a:tr>
            </a:tbl>
          </a:graphicData>
        </a:graphic>
      </p:graphicFrame>
      <p:sp>
        <p:nvSpPr>
          <p:cNvPr id="18" name="타원 17">
            <a:extLst>
              <a:ext uri="{FF2B5EF4-FFF2-40B4-BE49-F238E27FC236}">
                <a16:creationId xmlns:a16="http://schemas.microsoft.com/office/drawing/2014/main" id="{2EEDC7BB-F2D0-478F-B698-1B1DA2FE750D}"/>
              </a:ext>
            </a:extLst>
          </p:cNvPr>
          <p:cNvSpPr/>
          <p:nvPr/>
        </p:nvSpPr>
        <p:spPr>
          <a:xfrm>
            <a:off x="3259540" y="3957186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128E9275-BB7A-4DE4-9DB9-4AF5D575B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587203"/>
              </p:ext>
            </p:extLst>
          </p:nvPr>
        </p:nvGraphicFramePr>
        <p:xfrm>
          <a:off x="220453" y="202081"/>
          <a:ext cx="8923547" cy="675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8447">
                  <a:extLst>
                    <a:ext uri="{9D8B030D-6E8A-4147-A177-3AD203B41FA5}">
                      <a16:colId xmlns:a16="http://schemas.microsoft.com/office/drawing/2014/main" val="409104079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31661443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132093119"/>
                    </a:ext>
                  </a:extLst>
                </a:gridCol>
                <a:gridCol w="1117696">
                  <a:extLst>
                    <a:ext uri="{9D8B030D-6E8A-4147-A177-3AD203B41FA5}">
                      <a16:colId xmlns:a16="http://schemas.microsoft.com/office/drawing/2014/main" val="1513823506"/>
                    </a:ext>
                  </a:extLst>
                </a:gridCol>
                <a:gridCol w="887353">
                  <a:extLst>
                    <a:ext uri="{9D8B030D-6E8A-4147-A177-3AD203B41FA5}">
                      <a16:colId xmlns:a16="http://schemas.microsoft.com/office/drawing/2014/main" val="3857815440"/>
                    </a:ext>
                  </a:extLst>
                </a:gridCol>
                <a:gridCol w="1003095">
                  <a:extLst>
                    <a:ext uri="{9D8B030D-6E8A-4147-A177-3AD203B41FA5}">
                      <a16:colId xmlns:a16="http://schemas.microsoft.com/office/drawing/2014/main" val="4048391917"/>
                    </a:ext>
                  </a:extLst>
                </a:gridCol>
                <a:gridCol w="707310">
                  <a:extLst>
                    <a:ext uri="{9D8B030D-6E8A-4147-A177-3AD203B41FA5}">
                      <a16:colId xmlns:a16="http://schemas.microsoft.com/office/drawing/2014/main" val="3611176371"/>
                    </a:ext>
                  </a:extLst>
                </a:gridCol>
                <a:gridCol w="793046">
                  <a:extLst>
                    <a:ext uri="{9D8B030D-6E8A-4147-A177-3AD203B41FA5}">
                      <a16:colId xmlns:a16="http://schemas.microsoft.com/office/drawing/2014/main" val="4166468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인생의 성찰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완료화면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ID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UI-W-1511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Author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황현정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03-14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Path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HOME &gt; </a:t>
                      </a:r>
                      <a:r>
                        <a:rPr lang="ko-KR" altLang="en-US" sz="1400" dirty="0"/>
                        <a:t>인생의 성찰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완료화면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660740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E9720BA1-6AC2-4721-8228-A0575FDBE086}"/>
              </a:ext>
            </a:extLst>
          </p:cNvPr>
          <p:cNvSpPr/>
          <p:nvPr/>
        </p:nvSpPr>
        <p:spPr>
          <a:xfrm>
            <a:off x="4239999" y="3957185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C9547CB-A5E8-410E-9617-0E251B1E01CA}"/>
              </a:ext>
            </a:extLst>
          </p:cNvPr>
          <p:cNvSpPr/>
          <p:nvPr/>
        </p:nvSpPr>
        <p:spPr>
          <a:xfrm>
            <a:off x="5210174" y="3957184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56025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E1EC550-092A-4046-BE06-5F67F6C2D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52" y="955243"/>
            <a:ext cx="8923547" cy="53470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DF21C-48C9-412F-A955-188A44E1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27</a:t>
            </a:fld>
            <a:endParaRPr lang="ko-KR" altLang="en-US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FC269A4-D690-4A14-9965-FE9C79456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443"/>
              </p:ext>
            </p:extLst>
          </p:nvPr>
        </p:nvGraphicFramePr>
        <p:xfrm>
          <a:off x="9228347" y="202081"/>
          <a:ext cx="2743200" cy="392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79">
                  <a:extLst>
                    <a:ext uri="{9D8B030D-6E8A-4147-A177-3AD203B41FA5}">
                      <a16:colId xmlns:a16="http://schemas.microsoft.com/office/drawing/2014/main" val="2484448279"/>
                    </a:ext>
                  </a:extLst>
                </a:gridCol>
                <a:gridCol w="2361721">
                  <a:extLst>
                    <a:ext uri="{9D8B030D-6E8A-4147-A177-3AD203B41FA5}">
                      <a16:colId xmlns:a16="http://schemas.microsoft.com/office/drawing/2014/main" val="4659443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56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인생의 성찰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초기화면으로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2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해당 질문에 대한 상세 답변 페이지로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70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5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36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Check Point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705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아직 </a:t>
                      </a:r>
                      <a:r>
                        <a:rPr lang="en-US" altLang="ko-KR" sz="1400" b="1" dirty="0"/>
                        <a:t>UI</a:t>
                      </a:r>
                      <a:r>
                        <a:rPr lang="ko-KR" altLang="en-US" sz="1400" b="1" dirty="0"/>
                        <a:t> 설계가 부족하다</a:t>
                      </a:r>
                      <a:r>
                        <a:rPr lang="en-US" altLang="ko-KR" sz="1400" b="1" dirty="0"/>
                        <a:t>..</a:t>
                      </a:r>
                    </a:p>
                    <a:p>
                      <a:pPr latinLnBrk="1"/>
                      <a:r>
                        <a:rPr lang="ko-KR" altLang="en-US" sz="1400" b="1" dirty="0"/>
                        <a:t>고민중</a:t>
                      </a:r>
                      <a:r>
                        <a:rPr lang="en-US" altLang="ko-KR" sz="1400" b="1" dirty="0"/>
                        <a:t>..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918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Related ID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422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UI-W-1612 (</a:t>
                      </a:r>
                      <a:r>
                        <a:rPr lang="ko-KR" altLang="en-US" sz="1400" dirty="0"/>
                        <a:t>상세 답변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UI-W-1511 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초기화면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83313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85339750-13C0-46C1-A6B2-BF4609D108B8}"/>
              </a:ext>
            </a:extLst>
          </p:cNvPr>
          <p:cNvSpPr/>
          <p:nvPr/>
        </p:nvSpPr>
        <p:spPr>
          <a:xfrm>
            <a:off x="4190617" y="3023058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49C5322D-34BC-473C-A306-6BB3C6952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788369"/>
              </p:ext>
            </p:extLst>
          </p:nvPr>
        </p:nvGraphicFramePr>
        <p:xfrm>
          <a:off x="220453" y="202081"/>
          <a:ext cx="8923547" cy="675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8447">
                  <a:extLst>
                    <a:ext uri="{9D8B030D-6E8A-4147-A177-3AD203B41FA5}">
                      <a16:colId xmlns:a16="http://schemas.microsoft.com/office/drawing/2014/main" val="409104079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31661443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132093119"/>
                    </a:ext>
                  </a:extLst>
                </a:gridCol>
                <a:gridCol w="1117696">
                  <a:extLst>
                    <a:ext uri="{9D8B030D-6E8A-4147-A177-3AD203B41FA5}">
                      <a16:colId xmlns:a16="http://schemas.microsoft.com/office/drawing/2014/main" val="1513823506"/>
                    </a:ext>
                  </a:extLst>
                </a:gridCol>
                <a:gridCol w="887353">
                  <a:extLst>
                    <a:ext uri="{9D8B030D-6E8A-4147-A177-3AD203B41FA5}">
                      <a16:colId xmlns:a16="http://schemas.microsoft.com/office/drawing/2014/main" val="3857815440"/>
                    </a:ext>
                  </a:extLst>
                </a:gridCol>
                <a:gridCol w="1003095">
                  <a:extLst>
                    <a:ext uri="{9D8B030D-6E8A-4147-A177-3AD203B41FA5}">
                      <a16:colId xmlns:a16="http://schemas.microsoft.com/office/drawing/2014/main" val="4048391917"/>
                    </a:ext>
                  </a:extLst>
                </a:gridCol>
                <a:gridCol w="707310">
                  <a:extLst>
                    <a:ext uri="{9D8B030D-6E8A-4147-A177-3AD203B41FA5}">
                      <a16:colId xmlns:a16="http://schemas.microsoft.com/office/drawing/2014/main" val="3611176371"/>
                    </a:ext>
                  </a:extLst>
                </a:gridCol>
                <a:gridCol w="793046">
                  <a:extLst>
                    <a:ext uri="{9D8B030D-6E8A-4147-A177-3AD203B41FA5}">
                      <a16:colId xmlns:a16="http://schemas.microsoft.com/office/drawing/2014/main" val="4166468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인생의 성찰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초기화면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ID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UI-W-1511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Author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황현정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03-14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Path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HOME &gt; </a:t>
                      </a:r>
                      <a:r>
                        <a:rPr lang="ko-KR" altLang="en-US" sz="1400" dirty="0"/>
                        <a:t>인생의 성찰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초기화면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660740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9EDC70C4-885D-4FC7-9237-9C046F81EB8A}"/>
              </a:ext>
            </a:extLst>
          </p:cNvPr>
          <p:cNvSpPr/>
          <p:nvPr/>
        </p:nvSpPr>
        <p:spPr>
          <a:xfrm>
            <a:off x="1142617" y="1106205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54384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1EB8F-0EC0-47DB-9519-2798F6E5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highlight>
                  <a:srgbClr val="F0F0F0"/>
                </a:highlight>
              </a:rPr>
              <a:t>개인 답변 </a:t>
            </a:r>
            <a:r>
              <a:rPr lang="en-US" altLang="ko-KR" dirty="0">
                <a:highlight>
                  <a:srgbClr val="F0F0F0"/>
                </a:highlight>
              </a:rPr>
              <a:t>(UI-W-1611 ~ UI-W-1613)</a:t>
            </a:r>
            <a:endParaRPr lang="ko-KR" altLang="en-US" dirty="0">
              <a:highlight>
                <a:srgbClr val="F0F0F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4DF89C-05A6-4A4F-AC29-56AA15E0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89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DF21C-48C9-412F-A955-188A44E1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29</a:t>
            </a:fld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F2FE723-D6A9-476B-938D-554AE91D2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494806"/>
              </p:ext>
            </p:extLst>
          </p:nvPr>
        </p:nvGraphicFramePr>
        <p:xfrm>
          <a:off x="220453" y="202081"/>
          <a:ext cx="8923547" cy="675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8447">
                  <a:extLst>
                    <a:ext uri="{9D8B030D-6E8A-4147-A177-3AD203B41FA5}">
                      <a16:colId xmlns:a16="http://schemas.microsoft.com/office/drawing/2014/main" val="409104079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31661443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132093119"/>
                    </a:ext>
                  </a:extLst>
                </a:gridCol>
                <a:gridCol w="1117696">
                  <a:extLst>
                    <a:ext uri="{9D8B030D-6E8A-4147-A177-3AD203B41FA5}">
                      <a16:colId xmlns:a16="http://schemas.microsoft.com/office/drawing/2014/main" val="1513823506"/>
                    </a:ext>
                  </a:extLst>
                </a:gridCol>
                <a:gridCol w="887353">
                  <a:extLst>
                    <a:ext uri="{9D8B030D-6E8A-4147-A177-3AD203B41FA5}">
                      <a16:colId xmlns:a16="http://schemas.microsoft.com/office/drawing/2014/main" val="3857815440"/>
                    </a:ext>
                  </a:extLst>
                </a:gridCol>
                <a:gridCol w="1003095">
                  <a:extLst>
                    <a:ext uri="{9D8B030D-6E8A-4147-A177-3AD203B41FA5}">
                      <a16:colId xmlns:a16="http://schemas.microsoft.com/office/drawing/2014/main" val="4048391917"/>
                    </a:ext>
                  </a:extLst>
                </a:gridCol>
                <a:gridCol w="707310">
                  <a:extLst>
                    <a:ext uri="{9D8B030D-6E8A-4147-A177-3AD203B41FA5}">
                      <a16:colId xmlns:a16="http://schemas.microsoft.com/office/drawing/2014/main" val="3611176371"/>
                    </a:ext>
                  </a:extLst>
                </a:gridCol>
                <a:gridCol w="793046">
                  <a:extLst>
                    <a:ext uri="{9D8B030D-6E8A-4147-A177-3AD203B41FA5}">
                      <a16:colId xmlns:a16="http://schemas.microsoft.com/office/drawing/2014/main" val="4166468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나의 답변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답변 리스트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ID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UI-W-1611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Author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황현정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03-14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Path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HOME &gt; </a:t>
                      </a:r>
                      <a:r>
                        <a:rPr lang="ko-KR" altLang="en-US" sz="1400" dirty="0"/>
                        <a:t>마이 페이지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나의 답변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답변 리스트 </a:t>
                      </a:r>
                      <a:r>
                        <a:rPr lang="en-US" altLang="ko-KR" sz="1400" dirty="0"/>
                        <a:t>UI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66074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FC269A4-D690-4A14-9965-FE9C79456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120515"/>
              </p:ext>
            </p:extLst>
          </p:nvPr>
        </p:nvGraphicFramePr>
        <p:xfrm>
          <a:off x="9228347" y="202081"/>
          <a:ext cx="2743200" cy="608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79">
                  <a:extLst>
                    <a:ext uri="{9D8B030D-6E8A-4147-A177-3AD203B41FA5}">
                      <a16:colId xmlns:a16="http://schemas.microsoft.com/office/drawing/2014/main" val="2484448279"/>
                    </a:ext>
                  </a:extLst>
                </a:gridCol>
                <a:gridCol w="2361721">
                  <a:extLst>
                    <a:ext uri="{9D8B030D-6E8A-4147-A177-3AD203B41FA5}">
                      <a16:colId xmlns:a16="http://schemas.microsoft.com/office/drawing/2014/main" val="4659443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56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나의 계정 탭 클릭 시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나의 정보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프로필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페이지로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2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로그아웃 버튼 클릭 시 로그인 전 헤더를 가진 메인 홈으로 이동 </a:t>
                      </a:r>
                      <a:r>
                        <a:rPr lang="en-US" altLang="ko-KR" sz="1400" dirty="0"/>
                        <a:t>(login </a:t>
                      </a:r>
                      <a:r>
                        <a:rPr lang="ko-KR" altLang="en-US" sz="1400" dirty="0"/>
                        <a:t>전 </a:t>
                      </a:r>
                      <a:r>
                        <a:rPr lang="en-US" altLang="ko-KR" sz="1400" dirty="0"/>
                        <a:t>+ UI-W-1111)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70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답변 데이터 시각화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(ex. </a:t>
                      </a:r>
                      <a:r>
                        <a:rPr lang="ko-KR" altLang="en-US" sz="1400" dirty="0"/>
                        <a:t>답변 작성 빈도수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63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연도별 작성 카테고리화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폴더처럼 열었다 닫았다 할 </a:t>
                      </a:r>
                      <a:r>
                        <a:rPr lang="ko-KR" altLang="en-US" sz="1400" dirty="0" err="1"/>
                        <a:t>수있음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7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상세 답변 </a:t>
                      </a:r>
                      <a:r>
                        <a:rPr lang="en-US" altLang="ko-KR" sz="1400" dirty="0"/>
                        <a:t>UI</a:t>
                      </a:r>
                      <a:r>
                        <a:rPr lang="ko-KR" altLang="en-US" sz="1400" dirty="0"/>
                        <a:t>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159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Check Point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705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- </a:t>
                      </a:r>
                      <a:r>
                        <a:rPr lang="ko-KR" altLang="en-US" sz="1400" b="1" dirty="0"/>
                        <a:t>답변 데이터 시각화에 대한 고민이 필요하다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en-US" altLang="ko-KR" sz="1400" b="1" dirty="0"/>
                        <a:t>- </a:t>
                      </a:r>
                      <a:r>
                        <a:rPr lang="ko-KR" altLang="en-US" sz="1400" b="1" dirty="0"/>
                        <a:t>연도별 이외에 카테고리 종류를 고민 </a:t>
                      </a:r>
                      <a:r>
                        <a:rPr lang="en-US" altLang="ko-KR" sz="1400" b="1" dirty="0"/>
                        <a:t>(ex. </a:t>
                      </a:r>
                      <a:r>
                        <a:rPr lang="ko-KR" altLang="en-US" sz="1400" b="1" dirty="0"/>
                        <a:t>주제별 등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918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Related ID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422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UI-W-1613 (</a:t>
                      </a:r>
                      <a:r>
                        <a:rPr lang="ko-KR" altLang="en-US" sz="1400" dirty="0"/>
                        <a:t>나의 정보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en-US" altLang="ko-KR" sz="1400" dirty="0"/>
                        <a:t>UI-W-1111 (</a:t>
                      </a:r>
                      <a:r>
                        <a:rPr lang="ko-KR" altLang="en-US" sz="1400" dirty="0"/>
                        <a:t>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로그아웃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en-US" altLang="ko-KR" sz="1400" dirty="0"/>
                        <a:t>UI-W-1612 (</a:t>
                      </a:r>
                      <a:r>
                        <a:rPr lang="ko-KR" altLang="en-US" sz="1400" dirty="0"/>
                        <a:t>상세 답변 </a:t>
                      </a:r>
                      <a:r>
                        <a:rPr lang="en-US" altLang="ko-KR" sz="1400" dirty="0"/>
                        <a:t>UI)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83313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1D03DF4-3ACA-41B4-B5D4-D7DE24E316C1}"/>
              </a:ext>
            </a:extLst>
          </p:cNvPr>
          <p:cNvGraphicFramePr>
            <a:graphicFrameLocks noGrp="1"/>
          </p:cNvGraphicFramePr>
          <p:nvPr/>
        </p:nvGraphicFramePr>
        <p:xfrm>
          <a:off x="220452" y="931778"/>
          <a:ext cx="8923547" cy="4870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3547">
                  <a:extLst>
                    <a:ext uri="{9D8B030D-6E8A-4147-A177-3AD203B41FA5}">
                      <a16:colId xmlns:a16="http://schemas.microsoft.com/office/drawing/2014/main" val="4256997183"/>
                    </a:ext>
                  </a:extLst>
                </a:gridCol>
              </a:tblGrid>
              <a:tr h="48702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239033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52DAF624-00FC-4D50-B4C6-4DC3FC6760AC}"/>
              </a:ext>
            </a:extLst>
          </p:cNvPr>
          <p:cNvSpPr/>
          <p:nvPr/>
        </p:nvSpPr>
        <p:spPr>
          <a:xfrm>
            <a:off x="3298741" y="3869598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C0260DA-399D-4205-8372-00E7A5825BC2}"/>
              </a:ext>
            </a:extLst>
          </p:cNvPr>
          <p:cNvSpPr/>
          <p:nvPr/>
        </p:nvSpPr>
        <p:spPr>
          <a:xfrm>
            <a:off x="4111541" y="3879435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B39A66-9DB1-4EB1-8360-8BCB7F9A1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2" y="931778"/>
            <a:ext cx="8923546" cy="487029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87DFA096-6421-4F13-9110-DA68C89A9672}"/>
              </a:ext>
            </a:extLst>
          </p:cNvPr>
          <p:cNvSpPr/>
          <p:nvPr/>
        </p:nvSpPr>
        <p:spPr>
          <a:xfrm>
            <a:off x="3298741" y="1786798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7BA3FAC-8016-4CCF-A752-DD5A8A036D20}"/>
              </a:ext>
            </a:extLst>
          </p:cNvPr>
          <p:cNvSpPr/>
          <p:nvPr/>
        </p:nvSpPr>
        <p:spPr>
          <a:xfrm>
            <a:off x="3171654" y="2665272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4CD52FF-3116-4E5D-B9C3-CA66F51A6BA8}"/>
              </a:ext>
            </a:extLst>
          </p:cNvPr>
          <p:cNvSpPr/>
          <p:nvPr/>
        </p:nvSpPr>
        <p:spPr>
          <a:xfrm>
            <a:off x="3842090" y="3056176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5CC66E5-0D96-4735-9F4C-224AAB3EB605}"/>
              </a:ext>
            </a:extLst>
          </p:cNvPr>
          <p:cNvSpPr/>
          <p:nvPr/>
        </p:nvSpPr>
        <p:spPr>
          <a:xfrm>
            <a:off x="1368341" y="3298897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D8FCA67-E106-4E43-B8E3-D883905D415F}"/>
              </a:ext>
            </a:extLst>
          </p:cNvPr>
          <p:cNvSpPr/>
          <p:nvPr/>
        </p:nvSpPr>
        <p:spPr>
          <a:xfrm>
            <a:off x="1965241" y="5190398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89519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B8BA2F-DEEB-44F2-A3EB-0E9842F7F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59DCDE3-6E30-45B6-A58D-8DC86BD8F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237509" cy="315912"/>
          </a:xfrm>
        </p:spPr>
        <p:txBody>
          <a:bodyPr>
            <a:noAutofit/>
          </a:bodyPr>
          <a:lstStyle/>
          <a:p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Index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8F15EAC-D032-49B2-8833-EE2103D6538D}"/>
              </a:ext>
            </a:extLst>
          </p:cNvPr>
          <p:cNvCxnSpPr/>
          <p:nvPr/>
        </p:nvCxnSpPr>
        <p:spPr>
          <a:xfrm>
            <a:off x="838200" y="697664"/>
            <a:ext cx="1038952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1418A0CA-1F1A-4856-8F79-4F228B8C009F}"/>
              </a:ext>
            </a:extLst>
          </p:cNvPr>
          <p:cNvSpPr txBox="1">
            <a:spLocks/>
          </p:cNvSpPr>
          <p:nvPr/>
        </p:nvSpPr>
        <p:spPr>
          <a:xfrm>
            <a:off x="838199" y="1016289"/>
            <a:ext cx="10515601" cy="5323434"/>
          </a:xfrm>
          <a:prstGeom prst="rect">
            <a:avLst/>
          </a:prstGeom>
        </p:spPr>
        <p:txBody>
          <a:bodyPr vert="horz" lIns="91440" tIns="45720" rIns="91440" bIns="45720" numCol="2" rtlCol="0" anchor="t">
            <a:normAutofit fontScale="5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70000"/>
              </a:lnSpc>
              <a:buAutoNum type="arabicPeriod"/>
            </a:pP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 Architecture (</a:t>
            </a:r>
            <a:r>
              <a:rPr lang="ko-KR" altLang="en-US" sz="1800" b="1" dirty="0" err="1">
                <a:solidFill>
                  <a:schemeClr val="tx2">
                    <a:lumMod val="50000"/>
                  </a:schemeClr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사이트맵</a:t>
            </a: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altLang="ko-KR" sz="18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endParaRPr lang="en-US" altLang="ko-KR" sz="1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General Rule (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공통 모듈</a:t>
            </a: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altLang="ko-KR" sz="18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  2.1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헤더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</a:rPr>
              <a:t>푸터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  2.2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탈출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</a:rPr>
              <a:t>팝업창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  2.3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저장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</a:rPr>
              <a:t>팝업창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endParaRPr lang="en-US" altLang="ko-KR" sz="1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</a:rPr>
              <a:t>3. </a:t>
            </a: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  <a:hlinkClick r:id="rId5" action="ppaction://hlinksldjump"/>
              </a:rPr>
              <a:t>Main</a:t>
            </a: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</a:rPr>
              <a:t> (HM)</a:t>
            </a: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3.1.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메인 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3.2.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로그아웃 상태 메인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</a:rPr>
              <a:t>4. </a:t>
            </a: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  <a:hlinkClick r:id="rId6" action="ppaction://hlinksldjump"/>
              </a:rPr>
              <a:t>Login</a:t>
            </a: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</a:rPr>
              <a:t> (HM-LG)</a:t>
            </a: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4.1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로그인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4.2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회원 가입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4.3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인증 메일 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</a:rPr>
              <a:t>5. 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  <a:hlinkClick r:id="rId7" action="ppaction://hlinksldjump"/>
              </a:rPr>
              <a:t>내가 보는 나 </a:t>
            </a: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</a:rPr>
              <a:t>(HM-ISM)</a:t>
            </a: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5.1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내가 보는 나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초기 화면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5.2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내가 보는 나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작성 화면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5.3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내가 보는 나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완료 화면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5.4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내가 보는 나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히스토리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</a:rPr>
              <a:t>6. 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  <a:hlinkClick r:id="rId8" action="ppaction://hlinksldjump"/>
              </a:rPr>
              <a:t>남이 보는 나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</a:rPr>
              <a:t>(HM-YSM)</a:t>
            </a: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5.1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남이 보는 나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초기 화면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5.2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남이 보는 나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작성 화면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5.3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남이 보는 나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완료 화면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5.4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남이 보는 나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히스토리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endParaRPr lang="en-US" altLang="ko-KR" sz="18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</a:rPr>
              <a:t>7. 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  <a:hlinkClick r:id="rId9" action="ppaction://hlinksldjump"/>
              </a:rPr>
              <a:t>나의 경험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</a:rPr>
              <a:t>(HM-EXP)</a:t>
            </a: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5.1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나의 경험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초기 화면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5.2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나의 경험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초기 작성 화면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5.3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나의 경험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작성 화면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5.4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나의 경험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완료 화면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endParaRPr lang="en-US" altLang="ko-KR" sz="18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</a:rPr>
              <a:t>8. 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  <a:hlinkClick r:id="" action="ppaction://noaction"/>
              </a:rPr>
              <a:t>오늘의 성찰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</a:rPr>
              <a:t>(HM-RF)</a:t>
            </a: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5.1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성찰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초기 화면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5.2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성찰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작성 화면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5.3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성찰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확정 화면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5.4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성찰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완료 화면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5.5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성찰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히스토리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endParaRPr lang="en-US" altLang="ko-KR" sz="18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</a:rPr>
              <a:t>9. 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  <a:hlinkClick r:id="" action="ppaction://noaction"/>
              </a:rPr>
              <a:t>나의 답변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</a:rPr>
              <a:t>(HM-AS)</a:t>
            </a: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5.1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나의 답변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5.2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나의 답변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뷰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70000"/>
              </a:lnSpc>
            </a:pPr>
            <a:endParaRPr lang="en-US" altLang="ko-KR" sz="1800" b="1" dirty="0"/>
          </a:p>
          <a:p>
            <a:pPr>
              <a:lnSpc>
                <a:spcPct val="170000"/>
              </a:lnSpc>
            </a:pP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</a:rPr>
              <a:t>10. 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  <a:hlinkClick r:id="" action="ppaction://noaction"/>
              </a:rPr>
              <a:t>계정</a:t>
            </a:r>
            <a:r>
              <a:rPr lang="ko-KR" altLang="en-US" sz="18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</a:rPr>
              <a:t>(HM-AC)</a:t>
            </a:r>
          </a:p>
          <a:p>
            <a:endParaRPr lang="en-US" altLang="ko-KR" sz="18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253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1D03DF4-3ACA-41B4-B5D4-D7DE24E316C1}"/>
              </a:ext>
            </a:extLst>
          </p:cNvPr>
          <p:cNvGraphicFramePr>
            <a:graphicFrameLocks noGrp="1"/>
          </p:cNvGraphicFramePr>
          <p:nvPr/>
        </p:nvGraphicFramePr>
        <p:xfrm>
          <a:off x="220452" y="931778"/>
          <a:ext cx="8923547" cy="542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3547">
                  <a:extLst>
                    <a:ext uri="{9D8B030D-6E8A-4147-A177-3AD203B41FA5}">
                      <a16:colId xmlns:a16="http://schemas.microsoft.com/office/drawing/2014/main" val="4256997183"/>
                    </a:ext>
                  </a:extLst>
                </a:gridCol>
              </a:tblGrid>
              <a:tr h="54245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239033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DF21C-48C9-412F-A955-188A44E1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30</a:t>
            </a:fld>
            <a:endParaRPr lang="ko-KR" altLang="en-US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FC269A4-D690-4A14-9965-FE9C79456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460377"/>
              </p:ext>
            </p:extLst>
          </p:nvPr>
        </p:nvGraphicFramePr>
        <p:xfrm>
          <a:off x="9228347" y="202081"/>
          <a:ext cx="27432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79">
                  <a:extLst>
                    <a:ext uri="{9D8B030D-6E8A-4147-A177-3AD203B41FA5}">
                      <a16:colId xmlns:a16="http://schemas.microsoft.com/office/drawing/2014/main" val="2484448279"/>
                    </a:ext>
                  </a:extLst>
                </a:gridCol>
                <a:gridCol w="2361721">
                  <a:extLst>
                    <a:ext uri="{9D8B030D-6E8A-4147-A177-3AD203B41FA5}">
                      <a16:colId xmlns:a16="http://schemas.microsoft.com/office/drawing/2014/main" val="4659443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56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답변 리스트 </a:t>
                      </a:r>
                      <a:r>
                        <a:rPr lang="en-US" altLang="ko-KR" sz="1400" dirty="0"/>
                        <a:t>UI</a:t>
                      </a:r>
                      <a:r>
                        <a:rPr lang="ko-KR" altLang="en-US" sz="1400" dirty="0"/>
                        <a:t>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2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5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36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Check Point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705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.. </a:t>
                      </a:r>
                      <a:r>
                        <a:rPr lang="ko-KR" altLang="en-US" sz="1400" b="1" dirty="0"/>
                        <a:t>아직 정확한 </a:t>
                      </a:r>
                      <a:r>
                        <a:rPr lang="en-US" altLang="ko-KR" sz="1400" b="1" dirty="0"/>
                        <a:t>UI</a:t>
                      </a:r>
                      <a:r>
                        <a:rPr lang="ko-KR" altLang="en-US" sz="1400" b="1" dirty="0"/>
                        <a:t>를 설계 못함</a:t>
                      </a:r>
                      <a:endParaRPr lang="en-US" altLang="ko-KR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918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Related ID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422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83313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3179E949-647E-4952-93FB-D70D97C293D1}"/>
              </a:ext>
            </a:extLst>
          </p:cNvPr>
          <p:cNvSpPr/>
          <p:nvPr/>
        </p:nvSpPr>
        <p:spPr>
          <a:xfrm>
            <a:off x="2018677" y="1617624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10BE51-744A-4EC7-AC0E-1FB8EBF6BB81}"/>
              </a:ext>
            </a:extLst>
          </p:cNvPr>
          <p:cNvSpPr/>
          <p:nvPr/>
        </p:nvSpPr>
        <p:spPr>
          <a:xfrm>
            <a:off x="1702224" y="2302891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4E0E49D-B08E-428C-880F-340BB67B6DED}"/>
              </a:ext>
            </a:extLst>
          </p:cNvPr>
          <p:cNvSpPr/>
          <p:nvPr/>
        </p:nvSpPr>
        <p:spPr>
          <a:xfrm>
            <a:off x="2183873" y="2521928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1656C37-FA93-42DE-84A9-BD97C7FB3990}"/>
              </a:ext>
            </a:extLst>
          </p:cNvPr>
          <p:cNvSpPr/>
          <p:nvPr/>
        </p:nvSpPr>
        <p:spPr>
          <a:xfrm>
            <a:off x="5826549" y="2448603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C752740-3FFB-410F-96C4-A934D5EFC714}"/>
              </a:ext>
            </a:extLst>
          </p:cNvPr>
          <p:cNvSpPr/>
          <p:nvPr/>
        </p:nvSpPr>
        <p:spPr>
          <a:xfrm>
            <a:off x="2249398" y="3002482"/>
            <a:ext cx="203926" cy="22021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563D93C-A26E-43E0-B3B8-9C536D68FFC7}"/>
              </a:ext>
            </a:extLst>
          </p:cNvPr>
          <p:cNvSpPr/>
          <p:nvPr/>
        </p:nvSpPr>
        <p:spPr>
          <a:xfrm>
            <a:off x="6668613" y="2302890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600" dirty="0"/>
          </a:p>
        </p:txBody>
      </p:sp>
      <p:graphicFrame>
        <p:nvGraphicFramePr>
          <p:cNvPr id="17" name="표 7">
            <a:extLst>
              <a:ext uri="{FF2B5EF4-FFF2-40B4-BE49-F238E27FC236}">
                <a16:creationId xmlns:a16="http://schemas.microsoft.com/office/drawing/2014/main" id="{642C3780-5351-42C8-8B01-C0361AC9D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328713"/>
              </p:ext>
            </p:extLst>
          </p:nvPr>
        </p:nvGraphicFramePr>
        <p:xfrm>
          <a:off x="220453" y="202081"/>
          <a:ext cx="8923547" cy="675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8447">
                  <a:extLst>
                    <a:ext uri="{9D8B030D-6E8A-4147-A177-3AD203B41FA5}">
                      <a16:colId xmlns:a16="http://schemas.microsoft.com/office/drawing/2014/main" val="409104079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31661443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132093119"/>
                    </a:ext>
                  </a:extLst>
                </a:gridCol>
                <a:gridCol w="1117696">
                  <a:extLst>
                    <a:ext uri="{9D8B030D-6E8A-4147-A177-3AD203B41FA5}">
                      <a16:colId xmlns:a16="http://schemas.microsoft.com/office/drawing/2014/main" val="1513823506"/>
                    </a:ext>
                  </a:extLst>
                </a:gridCol>
                <a:gridCol w="887353">
                  <a:extLst>
                    <a:ext uri="{9D8B030D-6E8A-4147-A177-3AD203B41FA5}">
                      <a16:colId xmlns:a16="http://schemas.microsoft.com/office/drawing/2014/main" val="3857815440"/>
                    </a:ext>
                  </a:extLst>
                </a:gridCol>
                <a:gridCol w="1003095">
                  <a:extLst>
                    <a:ext uri="{9D8B030D-6E8A-4147-A177-3AD203B41FA5}">
                      <a16:colId xmlns:a16="http://schemas.microsoft.com/office/drawing/2014/main" val="4048391917"/>
                    </a:ext>
                  </a:extLst>
                </a:gridCol>
                <a:gridCol w="707310">
                  <a:extLst>
                    <a:ext uri="{9D8B030D-6E8A-4147-A177-3AD203B41FA5}">
                      <a16:colId xmlns:a16="http://schemas.microsoft.com/office/drawing/2014/main" val="3611176371"/>
                    </a:ext>
                  </a:extLst>
                </a:gridCol>
                <a:gridCol w="793046">
                  <a:extLst>
                    <a:ext uri="{9D8B030D-6E8A-4147-A177-3AD203B41FA5}">
                      <a16:colId xmlns:a16="http://schemas.microsoft.com/office/drawing/2014/main" val="4166468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나의 답변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상세 답변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ID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UI-W-1612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Author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황현정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03-14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Path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HOME &gt; </a:t>
                      </a:r>
                      <a:r>
                        <a:rPr lang="ko-KR" altLang="en-US" sz="1400" dirty="0"/>
                        <a:t>마이 페이지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나의 답변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 상세 답변 </a:t>
                      </a:r>
                      <a:r>
                        <a:rPr lang="en-US" altLang="ko-KR" sz="1400" dirty="0"/>
                        <a:t>UI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66074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AE47423-73E1-4071-B120-F48489790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2" y="931778"/>
            <a:ext cx="8923547" cy="5424572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11EBBCCF-89DE-4D45-BDB3-2608C740B489}"/>
              </a:ext>
            </a:extLst>
          </p:cNvPr>
          <p:cNvSpPr/>
          <p:nvPr/>
        </p:nvSpPr>
        <p:spPr>
          <a:xfrm>
            <a:off x="3123577" y="1802704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49285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1D03DF4-3ACA-41B4-B5D4-D7DE24E316C1}"/>
              </a:ext>
            </a:extLst>
          </p:cNvPr>
          <p:cNvGraphicFramePr>
            <a:graphicFrameLocks noGrp="1"/>
          </p:cNvGraphicFramePr>
          <p:nvPr/>
        </p:nvGraphicFramePr>
        <p:xfrm>
          <a:off x="220452" y="931778"/>
          <a:ext cx="8923547" cy="542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3547">
                  <a:extLst>
                    <a:ext uri="{9D8B030D-6E8A-4147-A177-3AD203B41FA5}">
                      <a16:colId xmlns:a16="http://schemas.microsoft.com/office/drawing/2014/main" val="4256997183"/>
                    </a:ext>
                  </a:extLst>
                </a:gridCol>
              </a:tblGrid>
              <a:tr h="54245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239033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DF21C-48C9-412F-A955-188A44E1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31</a:t>
            </a:fld>
            <a:endParaRPr lang="ko-KR" altLang="en-US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FC269A4-D690-4A14-9965-FE9C79456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190371"/>
              </p:ext>
            </p:extLst>
          </p:nvPr>
        </p:nvGraphicFramePr>
        <p:xfrm>
          <a:off x="9228347" y="202081"/>
          <a:ext cx="2743200" cy="578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79">
                  <a:extLst>
                    <a:ext uri="{9D8B030D-6E8A-4147-A177-3AD203B41FA5}">
                      <a16:colId xmlns:a16="http://schemas.microsoft.com/office/drawing/2014/main" val="2484448279"/>
                    </a:ext>
                  </a:extLst>
                </a:gridCol>
                <a:gridCol w="2361721">
                  <a:extLst>
                    <a:ext uri="{9D8B030D-6E8A-4147-A177-3AD203B41FA5}">
                      <a16:colId xmlns:a16="http://schemas.microsoft.com/office/drawing/2014/main" val="4659443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56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이미지 삭제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기본 프로필 이미지로 설정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2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프로필 이미지 수정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70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이름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정보 수정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63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이메일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정보 수정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5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생일</a:t>
                      </a:r>
                      <a:r>
                        <a:rPr lang="en-US" altLang="ko-KR" sz="1400" dirty="0"/>
                        <a:t>’ </a:t>
                      </a:r>
                      <a:r>
                        <a:rPr lang="ko-KR" altLang="en-US" sz="1400" dirty="0"/>
                        <a:t>정보 수정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36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현재 비번을 입력하여 계정 확인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768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새 비번 작성 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40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새 비번과 일치하는 지 비교하는 비밀번호 확인 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104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계정 저장 버튼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356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Check Point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705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계정을 수정해서 저장이 완료 되면 </a:t>
                      </a:r>
                      <a:r>
                        <a:rPr lang="en-US" altLang="ko-KR" sz="1400" b="1" dirty="0"/>
                        <a:t>alert</a:t>
                      </a:r>
                      <a:r>
                        <a:rPr lang="ko-KR" altLang="en-US" sz="1400" b="1" dirty="0"/>
                        <a:t>로 확인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918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Related ID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422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)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83313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FADC3C32-FE48-47FC-801D-93840B52A81E}"/>
              </a:ext>
            </a:extLst>
          </p:cNvPr>
          <p:cNvSpPr/>
          <p:nvPr/>
        </p:nvSpPr>
        <p:spPr>
          <a:xfrm>
            <a:off x="2928524" y="3822694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76EE60-6D1D-4BF1-B7A9-F48D6DC6C060}"/>
              </a:ext>
            </a:extLst>
          </p:cNvPr>
          <p:cNvSpPr/>
          <p:nvPr/>
        </p:nvSpPr>
        <p:spPr>
          <a:xfrm>
            <a:off x="3934441" y="3822694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EDC7BB-F2D0-478F-B698-1B1DA2FE750D}"/>
              </a:ext>
            </a:extLst>
          </p:cNvPr>
          <p:cNvSpPr/>
          <p:nvPr/>
        </p:nvSpPr>
        <p:spPr>
          <a:xfrm>
            <a:off x="4795366" y="3822694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600" dirty="0"/>
          </a:p>
        </p:txBody>
      </p:sp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128E9275-BB7A-4DE4-9DB9-4AF5D575B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526748"/>
              </p:ext>
            </p:extLst>
          </p:nvPr>
        </p:nvGraphicFramePr>
        <p:xfrm>
          <a:off x="220453" y="202081"/>
          <a:ext cx="8923547" cy="675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8447">
                  <a:extLst>
                    <a:ext uri="{9D8B030D-6E8A-4147-A177-3AD203B41FA5}">
                      <a16:colId xmlns:a16="http://schemas.microsoft.com/office/drawing/2014/main" val="409104079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31661443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132093119"/>
                    </a:ext>
                  </a:extLst>
                </a:gridCol>
                <a:gridCol w="1117696">
                  <a:extLst>
                    <a:ext uri="{9D8B030D-6E8A-4147-A177-3AD203B41FA5}">
                      <a16:colId xmlns:a16="http://schemas.microsoft.com/office/drawing/2014/main" val="1513823506"/>
                    </a:ext>
                  </a:extLst>
                </a:gridCol>
                <a:gridCol w="887353">
                  <a:extLst>
                    <a:ext uri="{9D8B030D-6E8A-4147-A177-3AD203B41FA5}">
                      <a16:colId xmlns:a16="http://schemas.microsoft.com/office/drawing/2014/main" val="3857815440"/>
                    </a:ext>
                  </a:extLst>
                </a:gridCol>
                <a:gridCol w="1003095">
                  <a:extLst>
                    <a:ext uri="{9D8B030D-6E8A-4147-A177-3AD203B41FA5}">
                      <a16:colId xmlns:a16="http://schemas.microsoft.com/office/drawing/2014/main" val="4048391917"/>
                    </a:ext>
                  </a:extLst>
                </a:gridCol>
                <a:gridCol w="707310">
                  <a:extLst>
                    <a:ext uri="{9D8B030D-6E8A-4147-A177-3AD203B41FA5}">
                      <a16:colId xmlns:a16="http://schemas.microsoft.com/office/drawing/2014/main" val="3611176371"/>
                    </a:ext>
                  </a:extLst>
                </a:gridCol>
                <a:gridCol w="793046">
                  <a:extLst>
                    <a:ext uri="{9D8B030D-6E8A-4147-A177-3AD203B41FA5}">
                      <a16:colId xmlns:a16="http://schemas.microsoft.com/office/drawing/2014/main" val="4166468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나의 정보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ID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UI-W-1613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Author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황현정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03-14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Path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HOME &gt; </a:t>
                      </a:r>
                      <a:r>
                        <a:rPr lang="ko-KR" altLang="en-US" sz="1400" dirty="0"/>
                        <a:t>마이 페이지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나의 정보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66074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F61ACE1-9B3F-4F3B-8972-ED889617F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2" y="1057781"/>
            <a:ext cx="8923547" cy="529856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F97AA86B-CE9A-4089-B515-C960FB8042EE}"/>
              </a:ext>
            </a:extLst>
          </p:cNvPr>
          <p:cNvSpPr/>
          <p:nvPr/>
        </p:nvSpPr>
        <p:spPr>
          <a:xfrm>
            <a:off x="3463841" y="3005998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369C8E7-776B-4C9F-AE81-74F8FA8CB74B}"/>
              </a:ext>
            </a:extLst>
          </p:cNvPr>
          <p:cNvSpPr/>
          <p:nvPr/>
        </p:nvSpPr>
        <p:spPr>
          <a:xfrm>
            <a:off x="4547499" y="3005998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3BBB6C4-BB54-4120-A5D1-33A4D0B50567}"/>
              </a:ext>
            </a:extLst>
          </p:cNvPr>
          <p:cNvSpPr/>
          <p:nvPr/>
        </p:nvSpPr>
        <p:spPr>
          <a:xfrm>
            <a:off x="4930091" y="2171252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33E9F6B-2934-4A5B-9271-1B0BF7985D3B}"/>
              </a:ext>
            </a:extLst>
          </p:cNvPr>
          <p:cNvSpPr/>
          <p:nvPr/>
        </p:nvSpPr>
        <p:spPr>
          <a:xfrm>
            <a:off x="4901297" y="2737013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8ED2738-9118-4305-BEC9-170B7FAAA317}"/>
              </a:ext>
            </a:extLst>
          </p:cNvPr>
          <p:cNvSpPr/>
          <p:nvPr/>
        </p:nvSpPr>
        <p:spPr>
          <a:xfrm>
            <a:off x="4901296" y="3274983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C358925-12F6-42EB-8D15-D513785B65BD}"/>
              </a:ext>
            </a:extLst>
          </p:cNvPr>
          <p:cNvSpPr/>
          <p:nvPr/>
        </p:nvSpPr>
        <p:spPr>
          <a:xfrm>
            <a:off x="3234528" y="4091679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6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AEAE545-21DC-483B-905A-3A0F9708FBC6}"/>
              </a:ext>
            </a:extLst>
          </p:cNvPr>
          <p:cNvSpPr/>
          <p:nvPr/>
        </p:nvSpPr>
        <p:spPr>
          <a:xfrm>
            <a:off x="3234528" y="4546681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EE7BDE3-480A-4C8B-B5D3-FB1D1E4DD019}"/>
              </a:ext>
            </a:extLst>
          </p:cNvPr>
          <p:cNvSpPr/>
          <p:nvPr/>
        </p:nvSpPr>
        <p:spPr>
          <a:xfrm>
            <a:off x="3282068" y="5088707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8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4458B31-7D13-42F1-863F-42E6B8689441}"/>
              </a:ext>
            </a:extLst>
          </p:cNvPr>
          <p:cNvSpPr/>
          <p:nvPr/>
        </p:nvSpPr>
        <p:spPr>
          <a:xfrm>
            <a:off x="6600928" y="5357692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9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5196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4E8A3C-32A3-4315-A866-CFDDC9991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629F191-1D82-4816-8558-A70527829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12"/>
            <a:ext cx="4132811" cy="682277"/>
          </a:xfrm>
        </p:spPr>
        <p:txBody>
          <a:bodyPr>
            <a:normAutofit/>
          </a:bodyPr>
          <a:lstStyle/>
          <a:p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Architecture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894E8B8-FF91-429F-A7B4-CCFD892E4E33}"/>
              </a:ext>
            </a:extLst>
          </p:cNvPr>
          <p:cNvCxnSpPr/>
          <p:nvPr/>
        </p:nvCxnSpPr>
        <p:spPr>
          <a:xfrm>
            <a:off x="838200" y="697664"/>
            <a:ext cx="1038952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AE67C0-25E4-4678-913D-01D5F89BBB50}"/>
              </a:ext>
            </a:extLst>
          </p:cNvPr>
          <p:cNvSpPr txBox="1"/>
          <p:nvPr/>
        </p:nvSpPr>
        <p:spPr>
          <a:xfrm>
            <a:off x="4776158" y="989884"/>
            <a:ext cx="26396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IBM Plex Mono Thin" panose="020B0309050203000203" pitchFamily="49" charset="0"/>
              </a:rPr>
              <a:t>웹 프로젝트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30B440-4963-4AA0-A474-E05F8697F73F}"/>
              </a:ext>
            </a:extLst>
          </p:cNvPr>
          <p:cNvSpPr/>
          <p:nvPr/>
        </p:nvSpPr>
        <p:spPr>
          <a:xfrm>
            <a:off x="544903" y="2051612"/>
            <a:ext cx="2077528" cy="3797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내가 보는 나</a:t>
            </a:r>
            <a:endParaRPr lang="en-US" altLang="ko-KR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43C5B0-BD38-4A34-B921-E15BCE9BDFDE}"/>
              </a:ext>
            </a:extLst>
          </p:cNvPr>
          <p:cNvSpPr/>
          <p:nvPr/>
        </p:nvSpPr>
        <p:spPr>
          <a:xfrm>
            <a:off x="544902" y="2534688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소개 </a:t>
            </a:r>
            <a:r>
              <a:rPr lang="en-US" altLang="ko-KR" sz="1600" dirty="0">
                <a:solidFill>
                  <a:schemeClr val="tx1"/>
                </a:solidFill>
              </a:rPr>
              <a:t>/ </a:t>
            </a:r>
            <a:r>
              <a:rPr lang="ko-KR" altLang="en-US" sz="1600" dirty="0">
                <a:solidFill>
                  <a:schemeClr val="tx1"/>
                </a:solidFill>
              </a:rPr>
              <a:t>초기화면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99AB1F-8210-402A-8621-0BA920464F3D}"/>
              </a:ext>
            </a:extLst>
          </p:cNvPr>
          <p:cNvSpPr/>
          <p:nvPr/>
        </p:nvSpPr>
        <p:spPr>
          <a:xfrm>
            <a:off x="544902" y="3015979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작성 화면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3A778C-17B0-4791-9634-19E5B8E2B4A4}"/>
              </a:ext>
            </a:extLst>
          </p:cNvPr>
          <p:cNvSpPr/>
          <p:nvPr/>
        </p:nvSpPr>
        <p:spPr>
          <a:xfrm>
            <a:off x="544902" y="3497270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완료 화면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F6CD1DA-4776-432F-9A78-257CC80A6E50}"/>
              </a:ext>
            </a:extLst>
          </p:cNvPr>
          <p:cNvSpPr/>
          <p:nvPr/>
        </p:nvSpPr>
        <p:spPr>
          <a:xfrm>
            <a:off x="544902" y="3978561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히스토리 화면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EF037F0-DB04-4A84-B795-40EDEDABC47A}"/>
              </a:ext>
            </a:extLst>
          </p:cNvPr>
          <p:cNvSpPr/>
          <p:nvPr/>
        </p:nvSpPr>
        <p:spPr>
          <a:xfrm>
            <a:off x="544902" y="4459852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저장 팝업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3D275D-B4AC-484A-9779-B5509F689D88}"/>
              </a:ext>
            </a:extLst>
          </p:cNvPr>
          <p:cNvSpPr/>
          <p:nvPr/>
        </p:nvSpPr>
        <p:spPr>
          <a:xfrm>
            <a:off x="544902" y="4941143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탈출 팝업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95FF9C5-5865-4907-AB91-6FE1FAB5CEAE}"/>
              </a:ext>
            </a:extLst>
          </p:cNvPr>
          <p:cNvSpPr/>
          <p:nvPr/>
        </p:nvSpPr>
        <p:spPr>
          <a:xfrm>
            <a:off x="2784895" y="2051612"/>
            <a:ext cx="2077528" cy="3797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남이 보는 나</a:t>
            </a:r>
            <a:endParaRPr lang="en-US" altLang="ko-KR" sz="16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A4DD672-D29C-4DED-B3F5-AD49015B141E}"/>
              </a:ext>
            </a:extLst>
          </p:cNvPr>
          <p:cNvSpPr/>
          <p:nvPr/>
        </p:nvSpPr>
        <p:spPr>
          <a:xfrm>
            <a:off x="2784894" y="2534688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소개 </a:t>
            </a:r>
            <a:r>
              <a:rPr lang="en-US" altLang="ko-KR" sz="1600" dirty="0">
                <a:solidFill>
                  <a:schemeClr val="tx1"/>
                </a:solidFill>
              </a:rPr>
              <a:t>/ </a:t>
            </a:r>
            <a:r>
              <a:rPr lang="ko-KR" altLang="en-US" sz="1600" dirty="0">
                <a:solidFill>
                  <a:schemeClr val="tx1"/>
                </a:solidFill>
              </a:rPr>
              <a:t>초기화면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7D8EE8-3577-4FAC-B0BA-329D51C4F103}"/>
              </a:ext>
            </a:extLst>
          </p:cNvPr>
          <p:cNvSpPr/>
          <p:nvPr/>
        </p:nvSpPr>
        <p:spPr>
          <a:xfrm>
            <a:off x="2784894" y="3015979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작성 화면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601B5B6-7180-42E9-8B8D-16308317E60D}"/>
              </a:ext>
            </a:extLst>
          </p:cNvPr>
          <p:cNvSpPr/>
          <p:nvPr/>
        </p:nvSpPr>
        <p:spPr>
          <a:xfrm>
            <a:off x="2784894" y="3497270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완료 화면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53100F-EC13-4B92-A7EB-BA5E30689AFD}"/>
              </a:ext>
            </a:extLst>
          </p:cNvPr>
          <p:cNvSpPr/>
          <p:nvPr/>
        </p:nvSpPr>
        <p:spPr>
          <a:xfrm>
            <a:off x="2784894" y="3978561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히스토리 화면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8D3DE9D-C6F7-471F-AA77-245620310D67}"/>
              </a:ext>
            </a:extLst>
          </p:cNvPr>
          <p:cNvSpPr/>
          <p:nvPr/>
        </p:nvSpPr>
        <p:spPr>
          <a:xfrm>
            <a:off x="2784894" y="4459852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저장 팝업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E8403F3-E7C9-48FA-BA58-486D64ACF7D2}"/>
              </a:ext>
            </a:extLst>
          </p:cNvPr>
          <p:cNvSpPr/>
          <p:nvPr/>
        </p:nvSpPr>
        <p:spPr>
          <a:xfrm>
            <a:off x="2784894" y="4941143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탈출 팝업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8F42946-B4E3-4514-A21B-3101B41A5F6F}"/>
              </a:ext>
            </a:extLst>
          </p:cNvPr>
          <p:cNvSpPr/>
          <p:nvPr/>
        </p:nvSpPr>
        <p:spPr>
          <a:xfrm>
            <a:off x="5045015" y="2051612"/>
            <a:ext cx="2077528" cy="3797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내가 한 경험</a:t>
            </a:r>
            <a:endParaRPr lang="en-US" altLang="ko-KR" sz="16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5377860-2B09-4264-8F9C-4B9645E555DC}"/>
              </a:ext>
            </a:extLst>
          </p:cNvPr>
          <p:cNvSpPr/>
          <p:nvPr/>
        </p:nvSpPr>
        <p:spPr>
          <a:xfrm>
            <a:off x="5045014" y="2534688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히스토리 화면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733F8F-FD80-488C-BAFB-0388D96632BC}"/>
              </a:ext>
            </a:extLst>
          </p:cNvPr>
          <p:cNvSpPr/>
          <p:nvPr/>
        </p:nvSpPr>
        <p:spPr>
          <a:xfrm>
            <a:off x="5045014" y="3015979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작성 화면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EA59A84-63D6-4189-933E-240E655D7397}"/>
              </a:ext>
            </a:extLst>
          </p:cNvPr>
          <p:cNvSpPr/>
          <p:nvPr/>
        </p:nvSpPr>
        <p:spPr>
          <a:xfrm>
            <a:off x="5045014" y="3497270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완료 화면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75A8439-5691-4DDF-BFE8-BF27F19A7C13}"/>
              </a:ext>
            </a:extLst>
          </p:cNvPr>
          <p:cNvSpPr/>
          <p:nvPr/>
        </p:nvSpPr>
        <p:spPr>
          <a:xfrm>
            <a:off x="5045013" y="4003838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탈출 팝업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35D5F79-8CBB-4FFE-B7A0-B829B2A0153E}"/>
              </a:ext>
            </a:extLst>
          </p:cNvPr>
          <p:cNvSpPr/>
          <p:nvPr/>
        </p:nvSpPr>
        <p:spPr>
          <a:xfrm>
            <a:off x="7305135" y="2051612"/>
            <a:ext cx="2077528" cy="3797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인생의 성찰</a:t>
            </a:r>
            <a:endParaRPr lang="en-US" altLang="ko-KR" sz="16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F47660F-F009-4F8C-9E00-8519730DAB54}"/>
              </a:ext>
            </a:extLst>
          </p:cNvPr>
          <p:cNvSpPr/>
          <p:nvPr/>
        </p:nvSpPr>
        <p:spPr>
          <a:xfrm>
            <a:off x="7305134" y="2534688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소개 </a:t>
            </a:r>
            <a:r>
              <a:rPr lang="en-US" altLang="ko-KR" sz="1600" dirty="0">
                <a:solidFill>
                  <a:schemeClr val="tx1"/>
                </a:solidFill>
              </a:rPr>
              <a:t>/ </a:t>
            </a:r>
            <a:r>
              <a:rPr lang="ko-KR" altLang="en-US" sz="1600" dirty="0">
                <a:solidFill>
                  <a:schemeClr val="tx1"/>
                </a:solidFill>
              </a:rPr>
              <a:t>초기화면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F7B49AD-91E2-4E5C-91A7-13AA964C8241}"/>
              </a:ext>
            </a:extLst>
          </p:cNvPr>
          <p:cNvSpPr/>
          <p:nvPr/>
        </p:nvSpPr>
        <p:spPr>
          <a:xfrm>
            <a:off x="7305134" y="3015979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작성 화면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6E49B9A-315A-42E5-BA22-5C188D412520}"/>
              </a:ext>
            </a:extLst>
          </p:cNvPr>
          <p:cNvSpPr/>
          <p:nvPr/>
        </p:nvSpPr>
        <p:spPr>
          <a:xfrm>
            <a:off x="7305134" y="3497270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완료 화면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8B60C30-914C-47A1-996B-9C08B9E586BA}"/>
              </a:ext>
            </a:extLst>
          </p:cNvPr>
          <p:cNvSpPr/>
          <p:nvPr/>
        </p:nvSpPr>
        <p:spPr>
          <a:xfrm>
            <a:off x="7305134" y="3978561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히스토리 화면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E6FA20D-B3D2-4E47-915E-B40C2A248CBE}"/>
              </a:ext>
            </a:extLst>
          </p:cNvPr>
          <p:cNvSpPr/>
          <p:nvPr/>
        </p:nvSpPr>
        <p:spPr>
          <a:xfrm>
            <a:off x="7305134" y="4459852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저장 팝업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BC3F3DC-7D24-413C-99B7-D8EE18C931D9}"/>
              </a:ext>
            </a:extLst>
          </p:cNvPr>
          <p:cNvSpPr/>
          <p:nvPr/>
        </p:nvSpPr>
        <p:spPr>
          <a:xfrm>
            <a:off x="7305134" y="4941143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탈출 팝업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D4B882C-3B9D-4407-B0BB-401749716DD9}"/>
              </a:ext>
            </a:extLst>
          </p:cNvPr>
          <p:cNvSpPr/>
          <p:nvPr/>
        </p:nvSpPr>
        <p:spPr>
          <a:xfrm>
            <a:off x="9565254" y="2051612"/>
            <a:ext cx="2077528" cy="3797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마이 페이지</a:t>
            </a:r>
            <a:endParaRPr lang="en-US" altLang="ko-KR" sz="16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D5F771-DDA9-49A0-ABC0-7425E6644BA6}"/>
              </a:ext>
            </a:extLst>
          </p:cNvPr>
          <p:cNvSpPr/>
          <p:nvPr/>
        </p:nvSpPr>
        <p:spPr>
          <a:xfrm>
            <a:off x="9565253" y="2534688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답변 리스트 </a:t>
            </a:r>
            <a:r>
              <a:rPr lang="en-US" altLang="ko-KR" sz="1600" dirty="0">
                <a:solidFill>
                  <a:schemeClr val="tx1"/>
                </a:solidFill>
              </a:rPr>
              <a:t>UI 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DAB45EE-91CE-4ACC-B024-B59679B25823}"/>
              </a:ext>
            </a:extLst>
          </p:cNvPr>
          <p:cNvSpPr/>
          <p:nvPr/>
        </p:nvSpPr>
        <p:spPr>
          <a:xfrm>
            <a:off x="9565253" y="3015979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상세 답변 화면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F419CF-8634-403A-A473-0B5655513C0D}"/>
              </a:ext>
            </a:extLst>
          </p:cNvPr>
          <p:cNvSpPr/>
          <p:nvPr/>
        </p:nvSpPr>
        <p:spPr>
          <a:xfrm>
            <a:off x="9565253" y="3497270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프로필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04CABC1-0642-4D7F-A6F7-B3FCD806B8FC}"/>
              </a:ext>
            </a:extLst>
          </p:cNvPr>
          <p:cNvSpPr/>
          <p:nvPr/>
        </p:nvSpPr>
        <p:spPr>
          <a:xfrm>
            <a:off x="9545124" y="3978560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저장 팝업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3344B3C-7E76-4A17-9CAC-C0EBF7634E4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1451549"/>
            <a:ext cx="0" cy="22485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2355E57D-F1DD-43E6-8242-3767405D75B6}"/>
              </a:ext>
            </a:extLst>
          </p:cNvPr>
          <p:cNvCxnSpPr>
            <a:cxnSpLocks/>
          </p:cNvCxnSpPr>
          <p:nvPr/>
        </p:nvCxnSpPr>
        <p:spPr>
          <a:xfrm flipH="1">
            <a:off x="1581150" y="1676400"/>
            <a:ext cx="451485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ECA14A96-308A-4ECA-8570-CA5A1103EEC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583667" y="1676400"/>
            <a:ext cx="0" cy="37521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88245AC-685A-4E49-BEAB-766CEF95276D}"/>
              </a:ext>
            </a:extLst>
          </p:cNvPr>
          <p:cNvCxnSpPr>
            <a:cxnSpLocks/>
          </p:cNvCxnSpPr>
          <p:nvPr/>
        </p:nvCxnSpPr>
        <p:spPr>
          <a:xfrm>
            <a:off x="6096000" y="1676400"/>
            <a:ext cx="451233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3B45AFF-D1AA-4CFD-9A73-2E8D6129ACE7}"/>
              </a:ext>
            </a:extLst>
          </p:cNvPr>
          <p:cNvCxnSpPr>
            <a:cxnSpLocks/>
          </p:cNvCxnSpPr>
          <p:nvPr/>
        </p:nvCxnSpPr>
        <p:spPr>
          <a:xfrm>
            <a:off x="10608333" y="1676400"/>
            <a:ext cx="0" cy="37521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090DA63-AB21-44A8-85B9-9469BD5C1415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3823659" y="1676400"/>
            <a:ext cx="11742" cy="37521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68D827E-D64D-4A6C-8FB0-F1A349D521AD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6083779" y="1676400"/>
            <a:ext cx="12222" cy="37521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5379B41-5686-41C2-8A74-574B582B8AA5}"/>
              </a:ext>
            </a:extLst>
          </p:cNvPr>
          <p:cNvCxnSpPr>
            <a:cxnSpLocks/>
          </p:cNvCxnSpPr>
          <p:nvPr/>
        </p:nvCxnSpPr>
        <p:spPr>
          <a:xfrm>
            <a:off x="8343900" y="1676400"/>
            <a:ext cx="0" cy="37521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EF345AE-FA4C-4CEC-B803-A062FEC7EC80}"/>
              </a:ext>
            </a:extLst>
          </p:cNvPr>
          <p:cNvSpPr/>
          <p:nvPr/>
        </p:nvSpPr>
        <p:spPr>
          <a:xfrm>
            <a:off x="9569569" y="4910692"/>
            <a:ext cx="2077528" cy="3797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로그인 </a:t>
            </a:r>
            <a:r>
              <a:rPr lang="en-US" altLang="ko-KR" sz="1600" dirty="0"/>
              <a:t>/ </a:t>
            </a:r>
            <a:r>
              <a:rPr lang="ko-KR" altLang="en-US" sz="1600" dirty="0"/>
              <a:t>회원가입</a:t>
            </a:r>
            <a:endParaRPr lang="en-US" altLang="ko-KR" sz="16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5654321-D1B9-4BD5-90B0-AC2DA720F087}"/>
              </a:ext>
            </a:extLst>
          </p:cNvPr>
          <p:cNvSpPr/>
          <p:nvPr/>
        </p:nvSpPr>
        <p:spPr>
          <a:xfrm>
            <a:off x="9569568" y="5393768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회원가입 </a:t>
            </a:r>
            <a:r>
              <a:rPr lang="en-US" altLang="ko-KR" sz="1600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DE9B7D2-15DF-4D69-82AC-EECDE81C2487}"/>
              </a:ext>
            </a:extLst>
          </p:cNvPr>
          <p:cNvSpPr/>
          <p:nvPr/>
        </p:nvSpPr>
        <p:spPr>
          <a:xfrm>
            <a:off x="9569568" y="5875059"/>
            <a:ext cx="2077528" cy="3797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로그인 </a:t>
            </a:r>
            <a:r>
              <a:rPr lang="en-US" altLang="ko-KR" sz="1600" dirty="0">
                <a:solidFill>
                  <a:schemeClr val="tx1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17167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690CC-42E4-4A27-B72A-1385D38F4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FE9D66-A287-4595-A8E2-749E255F6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12"/>
            <a:ext cx="4132811" cy="682277"/>
          </a:xfrm>
        </p:spPr>
        <p:txBody>
          <a:bodyPr>
            <a:normAutofit/>
          </a:bodyPr>
          <a:lstStyle/>
          <a:p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List of Screen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417063-64EC-4C86-BBA2-F6040B92071B}"/>
              </a:ext>
            </a:extLst>
          </p:cNvPr>
          <p:cNvCxnSpPr/>
          <p:nvPr/>
        </p:nvCxnSpPr>
        <p:spPr>
          <a:xfrm>
            <a:off x="838200" y="697664"/>
            <a:ext cx="1038952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447FE58-7087-4AA6-A631-26636607E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912187"/>
              </p:ext>
            </p:extLst>
          </p:nvPr>
        </p:nvGraphicFramePr>
        <p:xfrm>
          <a:off x="419100" y="1049286"/>
          <a:ext cx="11353799" cy="475942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77709">
                  <a:extLst>
                    <a:ext uri="{9D8B030D-6E8A-4147-A177-3AD203B41FA5}">
                      <a16:colId xmlns:a16="http://schemas.microsoft.com/office/drawing/2014/main" val="233729140"/>
                    </a:ext>
                  </a:extLst>
                </a:gridCol>
                <a:gridCol w="1626244">
                  <a:extLst>
                    <a:ext uri="{9D8B030D-6E8A-4147-A177-3AD203B41FA5}">
                      <a16:colId xmlns:a16="http://schemas.microsoft.com/office/drawing/2014/main" val="325273823"/>
                    </a:ext>
                  </a:extLst>
                </a:gridCol>
                <a:gridCol w="1721291">
                  <a:extLst>
                    <a:ext uri="{9D8B030D-6E8A-4147-A177-3AD203B41FA5}">
                      <a16:colId xmlns:a16="http://schemas.microsoft.com/office/drawing/2014/main" val="3851200838"/>
                    </a:ext>
                  </a:extLst>
                </a:gridCol>
                <a:gridCol w="1919425">
                  <a:extLst>
                    <a:ext uri="{9D8B030D-6E8A-4147-A177-3AD203B41FA5}">
                      <a16:colId xmlns:a16="http://schemas.microsoft.com/office/drawing/2014/main" val="3360783220"/>
                    </a:ext>
                  </a:extLst>
                </a:gridCol>
                <a:gridCol w="3634175">
                  <a:extLst>
                    <a:ext uri="{9D8B030D-6E8A-4147-A177-3AD203B41FA5}">
                      <a16:colId xmlns:a16="http://schemas.microsoft.com/office/drawing/2014/main" val="2839941148"/>
                    </a:ext>
                  </a:extLst>
                </a:gridCol>
                <a:gridCol w="1274955">
                  <a:extLst>
                    <a:ext uri="{9D8B030D-6E8A-4147-A177-3AD203B41FA5}">
                      <a16:colId xmlns:a16="http://schemas.microsoft.com/office/drawing/2014/main" val="2591795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대메뉴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중메뉴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178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UI-W-1111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홈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(/)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 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962047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UI-W-1112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(/login)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 계정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345715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UI-W-1113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(/Register)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 계정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146183"/>
                  </a:ext>
                </a:extLst>
              </a:tr>
              <a:tr h="0">
                <a:tc rowSpan="1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질문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(Question)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내가 보는 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UI-W-1211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초기화면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네비게이션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질문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1921543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UI-W-1212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작성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작성 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782511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UI-W-1213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완료화면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모두 작성하고 저장하면 뜨는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0353941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UI-W-1214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과거답변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저장된 답변 히스토리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130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UI-W-1215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탈출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모두 작성하기 전 페이지를 벗어날 때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42851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남이 보는 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UI-W-1311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초기화면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네비게이션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질문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1241719"/>
                  </a:ext>
                </a:extLst>
              </a:tr>
              <a:tr h="2072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UI-W-1312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작성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작성 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3973283"/>
                  </a:ext>
                </a:extLst>
              </a:tr>
              <a:tr h="155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UI-W-1313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완료화면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모두 작성하고 저장하면 뜨는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743892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UI-W-1314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과거답변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저장된 답변 히스토리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17636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UI-W-1315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탈출 팝업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모두 작성하기 전 페이지를 벗어날 때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975835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내가 한 경험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UI-W-1411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타임라인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작성한 경험을 조회하는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3726115"/>
                  </a:ext>
                </a:extLst>
              </a:tr>
              <a:tr h="3319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UI-W-1412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경험 작성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UI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경험을 추가하는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0035077"/>
                  </a:ext>
                </a:extLst>
              </a:tr>
              <a:tr h="282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UI-W-1413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완료화면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경험을 추가하고 난 뒤 저장하면 뜨는 페이지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319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010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8CF12CC4-23D8-4D64-B3CA-F58ACD6F0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908375"/>
              </p:ext>
            </p:extLst>
          </p:nvPr>
        </p:nvGraphicFramePr>
        <p:xfrm>
          <a:off x="556079" y="1073367"/>
          <a:ext cx="11079842" cy="24536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49292">
                  <a:extLst>
                    <a:ext uri="{9D8B030D-6E8A-4147-A177-3AD203B41FA5}">
                      <a16:colId xmlns:a16="http://schemas.microsoft.com/office/drawing/2014/main" val="1536721261"/>
                    </a:ext>
                  </a:extLst>
                </a:gridCol>
                <a:gridCol w="1512217">
                  <a:extLst>
                    <a:ext uri="{9D8B030D-6E8A-4147-A177-3AD203B41FA5}">
                      <a16:colId xmlns:a16="http://schemas.microsoft.com/office/drawing/2014/main" val="3677057968"/>
                    </a:ext>
                  </a:extLst>
                </a:gridCol>
                <a:gridCol w="1444678">
                  <a:extLst>
                    <a:ext uri="{9D8B030D-6E8A-4147-A177-3AD203B41FA5}">
                      <a16:colId xmlns:a16="http://schemas.microsoft.com/office/drawing/2014/main" val="436072354"/>
                    </a:ext>
                  </a:extLst>
                </a:gridCol>
                <a:gridCol w="2117767">
                  <a:extLst>
                    <a:ext uri="{9D8B030D-6E8A-4147-A177-3AD203B41FA5}">
                      <a16:colId xmlns:a16="http://schemas.microsoft.com/office/drawing/2014/main" val="472327373"/>
                    </a:ext>
                  </a:extLst>
                </a:gridCol>
                <a:gridCol w="3370708">
                  <a:extLst>
                    <a:ext uri="{9D8B030D-6E8A-4147-A177-3AD203B41FA5}">
                      <a16:colId xmlns:a16="http://schemas.microsoft.com/office/drawing/2014/main" val="1739720055"/>
                    </a:ext>
                  </a:extLst>
                </a:gridCol>
                <a:gridCol w="1485180">
                  <a:extLst>
                    <a:ext uri="{9D8B030D-6E8A-4147-A177-3AD203B41FA5}">
                      <a16:colId xmlns:a16="http://schemas.microsoft.com/office/drawing/2014/main" val="15759825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대메뉴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중메뉴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331238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질문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(Question)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인생의 성찰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UI-W-1511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초기화면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네비게이션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질문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5375986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UI-W-1512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작성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작성 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6208294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UI-W-1513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완료화면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모두 작성하고 저장하면 뜨는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6969935"/>
                  </a:ext>
                </a:extLst>
              </a:tr>
              <a:tr h="121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UI-W-1514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과거답변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저장된 답변 히스토리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86270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UI-W-1515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탈출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모두 작성하기 전 페이지를 벗어날 때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903979"/>
                  </a:ext>
                </a:extLst>
              </a:tr>
              <a:tr h="1295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개인 답변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UI-W-1611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답변 리스트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연도별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주제별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로 답변을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목록화한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19434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UI-W-1612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상세 답변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상세 답변을 조회하는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2862546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개인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UI-W-1613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프로필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개인 정보 조회 및 수정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회원 탈퇴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7217907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4354EF-F2FA-4D0B-9E8C-21825ABDA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BF1C360-21FA-4EC4-9A14-DC88AB079A88}"/>
              </a:ext>
            </a:extLst>
          </p:cNvPr>
          <p:cNvSpPr txBox="1">
            <a:spLocks/>
          </p:cNvSpPr>
          <p:nvPr/>
        </p:nvSpPr>
        <p:spPr>
          <a:xfrm>
            <a:off x="838200" y="174612"/>
            <a:ext cx="4132811" cy="682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List of Screen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DD43BAC-86CC-42F6-AE37-DD01F66F39F0}"/>
              </a:ext>
            </a:extLst>
          </p:cNvPr>
          <p:cNvCxnSpPr/>
          <p:nvPr/>
        </p:nvCxnSpPr>
        <p:spPr>
          <a:xfrm>
            <a:off x="838200" y="697664"/>
            <a:ext cx="1038952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4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61B509-3123-46DB-BDFE-A837A374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7</a:t>
            </a:fld>
            <a:endParaRPr lang="ko-KR" altLang="en-US"/>
          </a:p>
        </p:txBody>
      </p:sp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9FFA0CD2-1D8B-4BDF-8D34-B9B6480DC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896701"/>
              </p:ext>
            </p:extLst>
          </p:nvPr>
        </p:nvGraphicFramePr>
        <p:xfrm>
          <a:off x="9228347" y="202081"/>
          <a:ext cx="2750976" cy="618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882">
                  <a:extLst>
                    <a:ext uri="{9D8B030D-6E8A-4147-A177-3AD203B41FA5}">
                      <a16:colId xmlns:a16="http://schemas.microsoft.com/office/drawing/2014/main" val="2484448279"/>
                    </a:ext>
                  </a:extLst>
                </a:gridCol>
                <a:gridCol w="2095094">
                  <a:extLst>
                    <a:ext uri="{9D8B030D-6E8A-4147-A177-3AD203B41FA5}">
                      <a16:colId xmlns:a16="http://schemas.microsoft.com/office/drawing/2014/main" val="4659443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56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1-5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로그인 페이지</a:t>
                      </a:r>
                      <a:r>
                        <a:rPr lang="en-US" altLang="ko-KR" sz="1400" dirty="0"/>
                        <a:t>(UI-W-1112)</a:t>
                      </a:r>
                      <a:r>
                        <a:rPr lang="ko-KR" altLang="en-US" sz="1400" dirty="0"/>
                        <a:t>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2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홈</a:t>
                      </a:r>
                      <a:r>
                        <a:rPr lang="en-US" altLang="ko-KR" sz="1400" dirty="0"/>
                        <a:t>(UI-W-1111)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70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</a:t>
                      </a:r>
                      <a:r>
                        <a:rPr lang="en-US" altLang="ko-KR" sz="1400" dirty="0"/>
                        <a:t>UI-W-1211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63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</a:t>
                      </a:r>
                      <a:r>
                        <a:rPr lang="en-US" altLang="ko-KR" sz="1400" dirty="0"/>
                        <a:t>UI-W-1311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7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</a:t>
                      </a:r>
                      <a:r>
                        <a:rPr lang="en-US" altLang="ko-KR" sz="1400" dirty="0"/>
                        <a:t>UI-W-1111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1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</a:t>
                      </a:r>
                      <a:r>
                        <a:rPr lang="en-US" altLang="ko-KR" sz="1400" dirty="0"/>
                        <a:t>UI-W-1411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02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클릭 시 </a:t>
                      </a:r>
                      <a:r>
                        <a:rPr lang="en-US" altLang="ko-KR" sz="1400" dirty="0"/>
                        <a:t>UI-W-1511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5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</a:t>
                      </a:r>
                      <a:r>
                        <a:rPr lang="en-US" altLang="ko-KR" sz="1400" dirty="0"/>
                        <a:t>UI-W-1611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36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Check Point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705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헤더는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네비게이션</a:t>
                      </a:r>
                      <a:r>
                        <a:rPr lang="ko-KR" altLang="en-US" sz="1400" b="1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918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Related ID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422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UI-W-1111 (</a:t>
                      </a:r>
                      <a:r>
                        <a:rPr lang="ko-KR" altLang="en-US" sz="1400" dirty="0"/>
                        <a:t>홈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UI-W-1112 (</a:t>
                      </a:r>
                      <a:r>
                        <a:rPr lang="ko-KR" altLang="en-US" sz="1400" dirty="0"/>
                        <a:t>로그인 화면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UI-W-1211 (</a:t>
                      </a:r>
                      <a:r>
                        <a:rPr lang="ko-KR" altLang="en-US" sz="1400" dirty="0"/>
                        <a:t>내가 보는 나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en-US" altLang="ko-KR" sz="1400" dirty="0"/>
                        <a:t>UI-W-1311 (</a:t>
                      </a:r>
                      <a:r>
                        <a:rPr lang="ko-KR" altLang="en-US" sz="1400" dirty="0"/>
                        <a:t>남이 보는 나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en-US" altLang="ko-KR" sz="1400" dirty="0"/>
                        <a:t>UI-W-1411 (</a:t>
                      </a:r>
                      <a:r>
                        <a:rPr lang="ko-KR" altLang="en-US" sz="1400" dirty="0"/>
                        <a:t>내가 한 경험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en-US" altLang="ko-KR" sz="1400" dirty="0"/>
                        <a:t>UI-W-1511 (</a:t>
                      </a:r>
                      <a:r>
                        <a:rPr lang="ko-KR" altLang="en-US" sz="1400" dirty="0"/>
                        <a:t>인생의 성찰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UI-W-1611 (</a:t>
                      </a:r>
                      <a:r>
                        <a:rPr lang="ko-KR" altLang="en-US" sz="1400" dirty="0"/>
                        <a:t>답변 리스트 화면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83313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F762AB9-A371-46EF-8971-0CD6A6EB3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80" y="5860276"/>
            <a:ext cx="8923547" cy="4768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88D507-7FC8-4899-A108-E35151D71B6F}"/>
              </a:ext>
            </a:extLst>
          </p:cNvPr>
          <p:cNvSpPr/>
          <p:nvPr/>
        </p:nvSpPr>
        <p:spPr>
          <a:xfrm>
            <a:off x="120770" y="687561"/>
            <a:ext cx="9044317" cy="562524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D69142-D320-4FA4-845B-D0F016031CF3}"/>
              </a:ext>
            </a:extLst>
          </p:cNvPr>
          <p:cNvSpPr txBox="1"/>
          <p:nvPr/>
        </p:nvSpPr>
        <p:spPr>
          <a:xfrm>
            <a:off x="120770" y="5471736"/>
            <a:ext cx="861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F0F0F0"/>
                </a:highlight>
              </a:rPr>
              <a:t>footer</a:t>
            </a:r>
            <a:endParaRPr lang="ko-KR" altLang="en-US" b="1" dirty="0">
              <a:highlight>
                <a:srgbClr val="F0F0F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7B5F41-0A3F-439F-A0DA-E36AB7E961C4}"/>
              </a:ext>
            </a:extLst>
          </p:cNvPr>
          <p:cNvSpPr txBox="1"/>
          <p:nvPr/>
        </p:nvSpPr>
        <p:spPr>
          <a:xfrm>
            <a:off x="211651" y="991462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F0F0F0"/>
                </a:highlight>
              </a:rPr>
              <a:t>Header – login </a:t>
            </a:r>
            <a:r>
              <a:rPr lang="ko-KR" altLang="en-US" b="1" dirty="0">
                <a:highlight>
                  <a:srgbClr val="F0F0F0"/>
                </a:highlight>
              </a:rPr>
              <a:t>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FDF7049-1158-4824-85E4-95A0E5545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78" y="2533309"/>
            <a:ext cx="8810625" cy="6201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B59BAB-08F1-47FF-9E3B-814888EF3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81" y="1440794"/>
            <a:ext cx="8810625" cy="571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9BD240-3486-4637-A5D8-7E631CE57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678" y="3585176"/>
            <a:ext cx="8810625" cy="6007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E51B20-C853-4D81-8298-FA65FD40406D}"/>
              </a:ext>
            </a:extLst>
          </p:cNvPr>
          <p:cNvSpPr txBox="1"/>
          <p:nvPr/>
        </p:nvSpPr>
        <p:spPr>
          <a:xfrm>
            <a:off x="211651" y="2128773"/>
            <a:ext cx="352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F0F0F0"/>
                </a:highlight>
              </a:rPr>
              <a:t>Header – login/register </a:t>
            </a:r>
            <a:r>
              <a:rPr lang="ko-KR" altLang="en-US" b="1" dirty="0">
                <a:highlight>
                  <a:srgbClr val="F0F0F0"/>
                </a:highlight>
              </a:rPr>
              <a:t>페이지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D95D68-2114-4C40-B778-4C166DA104B2}"/>
              </a:ext>
            </a:extLst>
          </p:cNvPr>
          <p:cNvSpPr txBox="1"/>
          <p:nvPr/>
        </p:nvSpPr>
        <p:spPr>
          <a:xfrm>
            <a:off x="211650" y="3188703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F0F0F0"/>
                </a:highlight>
              </a:rPr>
              <a:t>Header – login </a:t>
            </a:r>
            <a:r>
              <a:rPr lang="ko-KR" altLang="en-US" b="1" dirty="0">
                <a:highlight>
                  <a:srgbClr val="F0F0F0"/>
                </a:highlight>
              </a:rPr>
              <a:t>후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CF4856B-364B-4815-B3BE-D3B883302AFE}"/>
              </a:ext>
            </a:extLst>
          </p:cNvPr>
          <p:cNvSpPr/>
          <p:nvPr/>
        </p:nvSpPr>
        <p:spPr>
          <a:xfrm>
            <a:off x="2993906" y="1200799"/>
            <a:ext cx="377372" cy="3693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3F749EE-8392-4583-B8D1-396F7BD28F34}"/>
              </a:ext>
            </a:extLst>
          </p:cNvPr>
          <p:cNvSpPr/>
          <p:nvPr/>
        </p:nvSpPr>
        <p:spPr>
          <a:xfrm>
            <a:off x="2178474" y="1207390"/>
            <a:ext cx="377372" cy="3693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C3FAFD6-0B6A-4EDB-9B51-63F1BAB75715}"/>
              </a:ext>
            </a:extLst>
          </p:cNvPr>
          <p:cNvSpPr/>
          <p:nvPr/>
        </p:nvSpPr>
        <p:spPr>
          <a:xfrm>
            <a:off x="3061314" y="3436421"/>
            <a:ext cx="377372" cy="3693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5BC9C60-C06A-4B28-8A48-46E4482B9FDB}"/>
              </a:ext>
            </a:extLst>
          </p:cNvPr>
          <p:cNvSpPr/>
          <p:nvPr/>
        </p:nvSpPr>
        <p:spPr>
          <a:xfrm>
            <a:off x="3999485" y="3436421"/>
            <a:ext cx="377372" cy="3693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9</a:t>
            </a:r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FE4DF3A-BA24-40F6-8059-14E3D82D07A4}"/>
              </a:ext>
            </a:extLst>
          </p:cNvPr>
          <p:cNvSpPr/>
          <p:nvPr/>
        </p:nvSpPr>
        <p:spPr>
          <a:xfrm>
            <a:off x="4975653" y="3339803"/>
            <a:ext cx="542821" cy="4907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F92E54C-2B07-4268-90AA-DD59C2653A14}"/>
              </a:ext>
            </a:extLst>
          </p:cNvPr>
          <p:cNvSpPr/>
          <p:nvPr/>
        </p:nvSpPr>
        <p:spPr>
          <a:xfrm>
            <a:off x="7798666" y="1207390"/>
            <a:ext cx="377372" cy="3693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1F58D98-3CD6-4738-9F56-BDCF4E19E0DD}"/>
              </a:ext>
            </a:extLst>
          </p:cNvPr>
          <p:cNvSpPr/>
          <p:nvPr/>
        </p:nvSpPr>
        <p:spPr>
          <a:xfrm>
            <a:off x="2077328" y="3439921"/>
            <a:ext cx="377372" cy="3693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7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7CB44E4-DC7D-44C5-9384-BE31182F0415}"/>
              </a:ext>
            </a:extLst>
          </p:cNvPr>
          <p:cNvSpPr/>
          <p:nvPr/>
        </p:nvSpPr>
        <p:spPr>
          <a:xfrm>
            <a:off x="3958687" y="1193630"/>
            <a:ext cx="377372" cy="3693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C900F56-18D9-4413-9C0B-12BF4CBCCC02}"/>
              </a:ext>
            </a:extLst>
          </p:cNvPr>
          <p:cNvSpPr/>
          <p:nvPr/>
        </p:nvSpPr>
        <p:spPr>
          <a:xfrm>
            <a:off x="5043229" y="1207873"/>
            <a:ext cx="377372" cy="3693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CC631CE-BBE8-4EF7-BACD-805419300F1E}"/>
              </a:ext>
            </a:extLst>
          </p:cNvPr>
          <p:cNvSpPr/>
          <p:nvPr/>
        </p:nvSpPr>
        <p:spPr>
          <a:xfrm>
            <a:off x="6006213" y="1193630"/>
            <a:ext cx="377372" cy="3693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9020BE1-FA3F-4692-BB6E-530A52EF9F2A}"/>
              </a:ext>
            </a:extLst>
          </p:cNvPr>
          <p:cNvSpPr/>
          <p:nvPr/>
        </p:nvSpPr>
        <p:spPr>
          <a:xfrm>
            <a:off x="5992211" y="3334000"/>
            <a:ext cx="542821" cy="4907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4B7CC60-25EB-49FF-800A-C6914817FB41}"/>
              </a:ext>
            </a:extLst>
          </p:cNvPr>
          <p:cNvSpPr/>
          <p:nvPr/>
        </p:nvSpPr>
        <p:spPr>
          <a:xfrm>
            <a:off x="7820735" y="3320595"/>
            <a:ext cx="542821" cy="4907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12</a:t>
            </a:r>
            <a:endParaRPr lang="ko-KR" altLang="en-US" sz="1400" dirty="0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27E5DF08-94E1-4BC9-9A19-89E12F017B63}"/>
              </a:ext>
            </a:extLst>
          </p:cNvPr>
          <p:cNvSpPr txBox="1">
            <a:spLocks/>
          </p:cNvSpPr>
          <p:nvPr/>
        </p:nvSpPr>
        <p:spPr>
          <a:xfrm>
            <a:off x="120770" y="39916"/>
            <a:ext cx="4132811" cy="682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공통 모듈 </a:t>
            </a:r>
            <a:r>
              <a: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(Common Modules)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14CC70F-B312-4283-B37E-91D083197E55}"/>
              </a:ext>
            </a:extLst>
          </p:cNvPr>
          <p:cNvCxnSpPr>
            <a:cxnSpLocks/>
          </p:cNvCxnSpPr>
          <p:nvPr/>
        </p:nvCxnSpPr>
        <p:spPr>
          <a:xfrm flipV="1">
            <a:off x="120770" y="554058"/>
            <a:ext cx="8981057" cy="891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69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DF21C-48C9-412F-A955-188A44E1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8</a:t>
            </a:fld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F2FE723-D6A9-476B-938D-554AE91D2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044016"/>
              </p:ext>
            </p:extLst>
          </p:nvPr>
        </p:nvGraphicFramePr>
        <p:xfrm>
          <a:off x="220453" y="202081"/>
          <a:ext cx="8923547" cy="675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8447">
                  <a:extLst>
                    <a:ext uri="{9D8B030D-6E8A-4147-A177-3AD203B41FA5}">
                      <a16:colId xmlns:a16="http://schemas.microsoft.com/office/drawing/2014/main" val="40910407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166144303"/>
                    </a:ext>
                  </a:extLst>
                </a:gridCol>
                <a:gridCol w="1673817">
                  <a:extLst>
                    <a:ext uri="{9D8B030D-6E8A-4147-A177-3AD203B41FA5}">
                      <a16:colId xmlns:a16="http://schemas.microsoft.com/office/drawing/2014/main" val="1132093119"/>
                    </a:ext>
                  </a:extLst>
                </a:gridCol>
                <a:gridCol w="1234579">
                  <a:extLst>
                    <a:ext uri="{9D8B030D-6E8A-4147-A177-3AD203B41FA5}">
                      <a16:colId xmlns:a16="http://schemas.microsoft.com/office/drawing/2014/main" val="1513823506"/>
                    </a:ext>
                  </a:extLst>
                </a:gridCol>
                <a:gridCol w="887353">
                  <a:extLst>
                    <a:ext uri="{9D8B030D-6E8A-4147-A177-3AD203B41FA5}">
                      <a16:colId xmlns:a16="http://schemas.microsoft.com/office/drawing/2014/main" val="3857815440"/>
                    </a:ext>
                  </a:extLst>
                </a:gridCol>
                <a:gridCol w="1003095">
                  <a:extLst>
                    <a:ext uri="{9D8B030D-6E8A-4147-A177-3AD203B41FA5}">
                      <a16:colId xmlns:a16="http://schemas.microsoft.com/office/drawing/2014/main" val="4048391917"/>
                    </a:ext>
                  </a:extLst>
                </a:gridCol>
                <a:gridCol w="707310">
                  <a:extLst>
                    <a:ext uri="{9D8B030D-6E8A-4147-A177-3AD203B41FA5}">
                      <a16:colId xmlns:a16="http://schemas.microsoft.com/office/drawing/2014/main" val="3611176371"/>
                    </a:ext>
                  </a:extLst>
                </a:gridCol>
                <a:gridCol w="793046">
                  <a:extLst>
                    <a:ext uri="{9D8B030D-6E8A-4147-A177-3AD203B41FA5}">
                      <a16:colId xmlns:a16="http://schemas.microsoft.com/office/drawing/2014/main" val="4166468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Page Title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홈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ID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UI-W-1111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Author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황현정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03-14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Screen Path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HOME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66074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FC269A4-D690-4A14-9965-FE9C79456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691672"/>
              </p:ext>
            </p:extLst>
          </p:nvPr>
        </p:nvGraphicFramePr>
        <p:xfrm>
          <a:off x="9228347" y="202081"/>
          <a:ext cx="2750976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2484448279"/>
                    </a:ext>
                  </a:extLst>
                </a:gridCol>
                <a:gridCol w="2361721">
                  <a:extLst>
                    <a:ext uri="{9D8B030D-6E8A-4147-A177-3AD203B41FA5}">
                      <a16:colId xmlns:a16="http://schemas.microsoft.com/office/drawing/2014/main" val="4659443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56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</a:t>
                      </a:r>
                      <a:r>
                        <a:rPr lang="en-US" altLang="ko-KR" sz="1400" dirty="0"/>
                        <a:t>UI-W-1211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2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</a:t>
                      </a:r>
                      <a:r>
                        <a:rPr lang="en-US" altLang="ko-KR" sz="1400" dirty="0"/>
                        <a:t>UI-W-1311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702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</a:t>
                      </a:r>
                      <a:r>
                        <a:rPr lang="en-US" altLang="ko-KR" sz="1400" dirty="0"/>
                        <a:t>UI-W-1411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63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클릭 시 </a:t>
                      </a:r>
                      <a:r>
                        <a:rPr lang="en-US" altLang="ko-KR" sz="1400" dirty="0"/>
                        <a:t>UI-W-1511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7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클릭 시 </a:t>
                      </a:r>
                      <a:r>
                        <a:rPr lang="en-US" altLang="ko-KR" sz="1400" dirty="0"/>
                        <a:t>UI-W-1611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1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02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5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36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Check Point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705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홈도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네비게이션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918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Related ID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6422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UI-W-1211 (</a:t>
                      </a:r>
                      <a:r>
                        <a:rPr lang="ko-KR" altLang="en-US" sz="1400" dirty="0"/>
                        <a:t>내가 보는 나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en-US" altLang="ko-KR" sz="1400" dirty="0"/>
                        <a:t>UI-W-1311 (</a:t>
                      </a:r>
                      <a:r>
                        <a:rPr lang="ko-KR" altLang="en-US" sz="1400" dirty="0"/>
                        <a:t>남이 보는 나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en-US" altLang="ko-KR" sz="1400" dirty="0"/>
                        <a:t>UI-W-1411 (</a:t>
                      </a:r>
                      <a:r>
                        <a:rPr lang="ko-KR" altLang="en-US" sz="1400" dirty="0"/>
                        <a:t>내가 한 경험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en-US" altLang="ko-KR" sz="1400" dirty="0"/>
                        <a:t>UI-W-1511 (</a:t>
                      </a:r>
                      <a:r>
                        <a:rPr lang="ko-KR" altLang="en-US" sz="1400" dirty="0"/>
                        <a:t>인생의 성찰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UI-W-1611 (</a:t>
                      </a:r>
                      <a:r>
                        <a:rPr lang="ko-KR" altLang="en-US" sz="1400" dirty="0"/>
                        <a:t>답변 리스트 화면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83313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1D03DF4-3ACA-41B4-B5D4-D7DE24E31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489658"/>
              </p:ext>
            </p:extLst>
          </p:nvPr>
        </p:nvGraphicFramePr>
        <p:xfrm>
          <a:off x="3217605" y="1256324"/>
          <a:ext cx="3094296" cy="5100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4296">
                  <a:extLst>
                    <a:ext uri="{9D8B030D-6E8A-4147-A177-3AD203B41FA5}">
                      <a16:colId xmlns:a16="http://schemas.microsoft.com/office/drawing/2014/main" val="4256997183"/>
                    </a:ext>
                  </a:extLst>
                </a:gridCol>
              </a:tblGrid>
              <a:tr h="510002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239033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A705FA7F-C407-40F4-9332-264790DFC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7" t="10672" r="6112"/>
          <a:stretch/>
        </p:blipFill>
        <p:spPr>
          <a:xfrm>
            <a:off x="3217605" y="1256324"/>
            <a:ext cx="3094296" cy="24478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F03B2C-D83E-44D6-ABDF-7EA1DB77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05" y="3694125"/>
            <a:ext cx="3094296" cy="2662225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C62EAAE-EF1E-4FA1-BF67-020F4FD66816}"/>
              </a:ext>
            </a:extLst>
          </p:cNvPr>
          <p:cNvSpPr/>
          <p:nvPr/>
        </p:nvSpPr>
        <p:spPr>
          <a:xfrm>
            <a:off x="3217605" y="4084636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7B45D70-5F48-4F44-932B-2341E40E6634}"/>
              </a:ext>
            </a:extLst>
          </p:cNvPr>
          <p:cNvSpPr/>
          <p:nvPr/>
        </p:nvSpPr>
        <p:spPr>
          <a:xfrm>
            <a:off x="3998655" y="4084635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9D78E77-E697-492F-BFDA-47DA18853565}"/>
              </a:ext>
            </a:extLst>
          </p:cNvPr>
          <p:cNvSpPr/>
          <p:nvPr/>
        </p:nvSpPr>
        <p:spPr>
          <a:xfrm>
            <a:off x="4801506" y="4084635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06D4FDE-E066-47AD-9358-2C3AB2D6EEB2}"/>
              </a:ext>
            </a:extLst>
          </p:cNvPr>
          <p:cNvSpPr/>
          <p:nvPr/>
        </p:nvSpPr>
        <p:spPr>
          <a:xfrm>
            <a:off x="5556703" y="4084635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C7FC048-C25F-4E4B-BFB8-B79CC7BDFDD7}"/>
              </a:ext>
            </a:extLst>
          </p:cNvPr>
          <p:cNvSpPr/>
          <p:nvPr/>
        </p:nvSpPr>
        <p:spPr>
          <a:xfrm>
            <a:off x="4268106" y="5494336"/>
            <a:ext cx="269451" cy="2689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2345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1EB8F-0EC0-47DB-9519-2798F6E5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highlight>
                  <a:srgbClr val="F0F0F0"/>
                </a:highlight>
              </a:rPr>
              <a:t>내가 보는 나 </a:t>
            </a:r>
            <a:r>
              <a:rPr lang="en-US" altLang="ko-KR" dirty="0">
                <a:highlight>
                  <a:srgbClr val="F0F0F0"/>
                </a:highlight>
              </a:rPr>
              <a:t>(UI-W-1211 ~ UI-W-1214)</a:t>
            </a:r>
            <a:endParaRPr lang="ko-KR" altLang="en-US" dirty="0">
              <a:highlight>
                <a:srgbClr val="F0F0F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4DF89C-05A6-4A4F-AC29-56AA15E0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91191-A9D0-47C1-A711-07BB11DBD3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379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6336</TotalTime>
  <Words>2322</Words>
  <Application>Microsoft Office PowerPoint</Application>
  <PresentationFormat>와이드스크린</PresentationFormat>
  <Paragraphs>886</Paragraphs>
  <Slides>31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맑은 고딕</vt:lpstr>
      <vt:lpstr>Arial</vt:lpstr>
      <vt:lpstr>IBM Plex Mono Thin</vt:lpstr>
      <vt:lpstr>Office 테마</vt:lpstr>
      <vt:lpstr>큐알라</vt:lpstr>
      <vt:lpstr>Document History</vt:lpstr>
      <vt:lpstr>Index</vt:lpstr>
      <vt:lpstr>Information Architecture</vt:lpstr>
      <vt:lpstr>List of Screen</vt:lpstr>
      <vt:lpstr>PowerPoint 프레젠테이션</vt:lpstr>
      <vt:lpstr>PowerPoint 프레젠테이션</vt:lpstr>
      <vt:lpstr>PowerPoint 프레젠테이션</vt:lpstr>
      <vt:lpstr>내가 보는 나 (UI-W-1211 ~ UI-W-1214)</vt:lpstr>
      <vt:lpstr>PowerPoint 프레젠테이션</vt:lpstr>
      <vt:lpstr>PowerPoint 프레젠테이션</vt:lpstr>
      <vt:lpstr>PowerPoint 프레젠테이션</vt:lpstr>
      <vt:lpstr>PowerPoint 프레젠테이션</vt:lpstr>
      <vt:lpstr>남이 보는 나 (UI-W-1311 ~ UI-W-1314)</vt:lpstr>
      <vt:lpstr>PowerPoint 프레젠테이션</vt:lpstr>
      <vt:lpstr>PowerPoint 프레젠테이션</vt:lpstr>
      <vt:lpstr>PowerPoint 프레젠테이션</vt:lpstr>
      <vt:lpstr>PowerPoint 프레젠테이션</vt:lpstr>
      <vt:lpstr>내가 한 경험 (UI-W-1411 ~ UI-W-1413)</vt:lpstr>
      <vt:lpstr>PowerPoint 프레젠테이션</vt:lpstr>
      <vt:lpstr>PowerPoint 프레젠테이션</vt:lpstr>
      <vt:lpstr>PowerPoint 프레젠테이션</vt:lpstr>
      <vt:lpstr>인생의 성찰 (UI-W-1511 ~ UI-W-1514)</vt:lpstr>
      <vt:lpstr>PowerPoint 프레젠테이션</vt:lpstr>
      <vt:lpstr>PowerPoint 프레젠테이션</vt:lpstr>
      <vt:lpstr>PowerPoint 프레젠테이션</vt:lpstr>
      <vt:lpstr>PowerPoint 프레젠테이션</vt:lpstr>
      <vt:lpstr>개인 답변 (UI-W-1611 ~ UI-W-1613)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큐알라</dc:title>
  <dc:creator>황현정</dc:creator>
  <cp:lastModifiedBy>황현정</cp:lastModifiedBy>
  <cp:revision>237</cp:revision>
  <dcterms:created xsi:type="dcterms:W3CDTF">2020-09-09T12:54:08Z</dcterms:created>
  <dcterms:modified xsi:type="dcterms:W3CDTF">2021-03-14T15:59:33Z</dcterms:modified>
</cp:coreProperties>
</file>